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Another Shabby" pitchFamily="2" charset="0"/>
      <p:regular r:id="rId20"/>
    </p:embeddedFont>
    <p:embeddedFont>
      <p:font typeface="Noto Sans" panose="020B0502040504020204" pitchFamily="34" charset="0"/>
      <p:regular r:id="rId21"/>
      <p:bold r:id="rId22"/>
      <p:italic r:id="rId23"/>
      <p:boldItalic r:id="rId24"/>
    </p:embeddedFont>
    <p:embeddedFont>
      <p:font typeface="Noto Sans Bold" panose="020B0802040504020204" pitchFamily="34" charset="0"/>
      <p:regular r:id="rId25"/>
      <p:bold r:id="rId26"/>
    </p:embeddedFont>
    <p:embeddedFont>
      <p:font typeface="Noto Sans Bold Italics" panose="020B0502040504020204" pitchFamily="34" charset="0"/>
      <p:regular r:id="rId27"/>
    </p:embeddedFont>
    <p:embeddedFont>
      <p:font typeface="Noto Sans Italics" panose="020B0502040504020204" pitchFamily="34" charset="0"/>
      <p:regular r:id="rId28"/>
    </p:embeddedFont>
    <p:embeddedFont>
      <p:font typeface="Open Sans Bold" panose="020B0806030504020204" pitchFamily="34" charset="0"/>
      <p:regular r:id="rId29"/>
      <p:bold r:id="rId30"/>
    </p:embeddedFont>
    <p:embeddedFont>
      <p:font typeface="Phenomena" pitchFamily="2" charset="-78"/>
      <p:regular r:id="rId31"/>
    </p:embeddedFont>
    <p:embeddedFont>
      <p:font typeface="Phenomena Bold" pitchFamily="2" charset="-78"/>
      <p:regular r:id="rId32"/>
      <p:bold r:id="rId33"/>
    </p:embeddedFont>
    <p:embeddedFont>
      <p:font typeface="Times New Roman MT Bold" panose="02030802070405020303" pitchFamily="18" charset="77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6" userDrawn="1">
          <p15:clr>
            <a:srgbClr val="A4A3A4"/>
          </p15:clr>
        </p15:guide>
        <p15:guide id="2" pos="624" userDrawn="1">
          <p15:clr>
            <a:srgbClr val="A4A3A4"/>
          </p15:clr>
        </p15:guide>
        <p15:guide id="3" pos="3936" userDrawn="1">
          <p15:clr>
            <a:srgbClr val="A4A3A4"/>
          </p15:clr>
        </p15:guide>
        <p15:guide id="4" orient="horz" pos="1080" userDrawn="1">
          <p15:clr>
            <a:srgbClr val="A4A3A4"/>
          </p15:clr>
        </p15:guide>
        <p15:guide id="5" orient="horz" pos="2088" userDrawn="1">
          <p15:clr>
            <a:srgbClr val="A4A3A4"/>
          </p15:clr>
        </p15:guide>
        <p15:guide id="6" pos="5088" userDrawn="1">
          <p15:clr>
            <a:srgbClr val="A4A3A4"/>
          </p15:clr>
        </p15:guide>
        <p15:guide id="7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CA6"/>
    <a:srgbClr val="157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7C0EB-4439-4141-9AB4-002A1EDCBAED}" v="29" dt="2026-04-13T13:55:53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6422" autoAdjust="0"/>
  </p:normalViewPr>
  <p:slideViewPr>
    <p:cSldViewPr>
      <p:cViewPr varScale="1">
        <p:scale>
          <a:sx n="39" d="100"/>
          <a:sy n="39" d="100"/>
        </p:scale>
        <p:origin x="200" y="808"/>
      </p:cViewPr>
      <p:guideLst>
        <p:guide orient="horz" pos="456"/>
        <p:guide pos="624"/>
        <p:guide pos="3936"/>
        <p:guide orient="horz" pos="1080"/>
        <p:guide orient="horz" pos="2088"/>
        <p:guide pos="5088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8610600" y="1547687"/>
            <a:ext cx="8428749" cy="41071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99" b="1" i="0" u="none" strike="noStrike" kern="1200" cap="none" spc="0" normalizeH="0" baseline="0" noProof="0" dirty="0">
                <a:ln>
                  <a:noFill/>
                </a:ln>
                <a:solidFill>
                  <a:srgbClr val="157AA3"/>
                </a:solidFill>
                <a:effectLst/>
                <a:uLnTx/>
                <a:uFillTx/>
                <a:latin typeface="Phenomena Bold"/>
                <a:ea typeface="Phenomena Bold"/>
                <a:cs typeface="Phenomena Bold"/>
                <a:sym typeface="Phenomena Bold"/>
              </a:rPr>
              <a:t>Navigating the Modern Job Market</a:t>
            </a:r>
          </a:p>
          <a:p>
            <a:pPr marL="0" marR="0" lvl="0" indent="0" algn="ctr" defTabSz="914400" rtl="0" eaLnBrk="1" fontAlgn="auto" latinLnBrk="0" hangingPunct="1">
              <a:lnSpc>
                <a:spcPts val="10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799" b="1" i="0" u="none" strike="noStrike" kern="1200" cap="none" spc="0" normalizeH="0" baseline="0" noProof="0" dirty="0">
              <a:ln>
                <a:noFill/>
              </a:ln>
              <a:solidFill>
                <a:srgbClr val="157AA3"/>
              </a:solidFill>
              <a:effectLst/>
              <a:uLnTx/>
              <a:uFillTx/>
              <a:latin typeface="Phenomena Bold"/>
              <a:ea typeface="Phenomena Bold"/>
              <a:cs typeface="Phenomena Bold"/>
              <a:sym typeface="Phenomena Bold"/>
            </a:endParaRPr>
          </a:p>
        </p:txBody>
      </p:sp>
      <p:sp>
        <p:nvSpPr>
          <p:cNvPr id="7" name="Freeform 7" descr="Photo of a smiling woman with dark hair wearing a bright red cardigan"/>
          <p:cNvSpPr/>
          <p:nvPr/>
        </p:nvSpPr>
        <p:spPr>
          <a:xfrm>
            <a:off x="990600" y="732692"/>
            <a:ext cx="6030004" cy="8669666"/>
          </a:xfrm>
          <a:custGeom>
            <a:avLst/>
            <a:gdLst/>
            <a:ahLst/>
            <a:cxnLst/>
            <a:rect l="l" t="t" r="r" b="b"/>
            <a:pathLst>
              <a:path w="6030004" h="8669666">
                <a:moveTo>
                  <a:pt x="0" y="0"/>
                </a:moveTo>
                <a:lnTo>
                  <a:pt x="6030004" y="0"/>
                </a:lnTo>
                <a:lnTo>
                  <a:pt x="6030004" y="8669666"/>
                </a:lnTo>
                <a:lnTo>
                  <a:pt x="0" y="86696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64" b="-21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Coaching close to you logo"/>
          <p:cNvSpPr/>
          <p:nvPr/>
        </p:nvSpPr>
        <p:spPr>
          <a:xfrm>
            <a:off x="8610600" y="5907052"/>
            <a:ext cx="8241251" cy="3351248"/>
          </a:xfrm>
          <a:custGeom>
            <a:avLst/>
            <a:gdLst/>
            <a:ahLst/>
            <a:cxnLst/>
            <a:rect l="l" t="t" r="r" b="b"/>
            <a:pathLst>
              <a:path w="8241251" h="3351248">
                <a:moveTo>
                  <a:pt x="0" y="0"/>
                </a:moveTo>
                <a:lnTo>
                  <a:pt x="8241251" y="0"/>
                </a:lnTo>
                <a:lnTo>
                  <a:pt x="8241251" y="3351248"/>
                </a:lnTo>
                <a:lnTo>
                  <a:pt x="0" y="3351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01" b="-17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363249" y="9840560"/>
            <a:ext cx="4046246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b="1">
                <a:solidFill>
                  <a:srgbClr val="E5DEDB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©coachingclosetoyou. All rights reserved 2025</a:t>
            </a:r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06404" y="8472910"/>
            <a:ext cx="2951596" cy="93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4" b="1" dirty="0">
                <a:solidFill>
                  <a:srgbClr val="FFFFFF"/>
                </a:solidFill>
                <a:latin typeface="Phenomena Bold"/>
                <a:ea typeface="Phenomena Bold"/>
                <a:cs typeface="Phenomena Bold"/>
                <a:sym typeface="Phenomena Bold"/>
              </a:rPr>
              <a:t>Melissa Roa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1924" y="707571"/>
            <a:ext cx="15744152" cy="1505757"/>
          </a:xfrm>
          <a:custGeom>
            <a:avLst/>
            <a:gdLst/>
            <a:ahLst/>
            <a:cxnLst/>
            <a:rect l="l" t="t" r="r" b="b"/>
            <a:pathLst>
              <a:path w="4146608" h="396578">
                <a:moveTo>
                  <a:pt x="25078" y="0"/>
                </a:moveTo>
                <a:lnTo>
                  <a:pt x="4121530" y="0"/>
                </a:lnTo>
                <a:cubicBezTo>
                  <a:pt x="4128181" y="0"/>
                  <a:pt x="4134560" y="2642"/>
                  <a:pt x="4139263" y="7345"/>
                </a:cubicBezTo>
                <a:cubicBezTo>
                  <a:pt x="4143966" y="12048"/>
                  <a:pt x="4146608" y="18427"/>
                  <a:pt x="4146608" y="25078"/>
                </a:cubicBezTo>
                <a:lnTo>
                  <a:pt x="4146608" y="371500"/>
                </a:lnTo>
                <a:cubicBezTo>
                  <a:pt x="4146608" y="378151"/>
                  <a:pt x="4143966" y="384530"/>
                  <a:pt x="4139263" y="389233"/>
                </a:cubicBezTo>
                <a:cubicBezTo>
                  <a:pt x="4134560" y="393936"/>
                  <a:pt x="4128181" y="396578"/>
                  <a:pt x="4121530" y="396578"/>
                </a:cubicBezTo>
                <a:lnTo>
                  <a:pt x="25078" y="396578"/>
                </a:lnTo>
                <a:cubicBezTo>
                  <a:pt x="18427" y="396578"/>
                  <a:pt x="12048" y="393936"/>
                  <a:pt x="7345" y="389233"/>
                </a:cubicBezTo>
                <a:cubicBezTo>
                  <a:pt x="2642" y="384530"/>
                  <a:pt x="0" y="378151"/>
                  <a:pt x="0" y="371500"/>
                </a:cubicBezTo>
                <a:lnTo>
                  <a:pt x="0" y="25078"/>
                </a:lnTo>
                <a:cubicBezTo>
                  <a:pt x="0" y="18427"/>
                  <a:pt x="2642" y="12048"/>
                  <a:pt x="7345" y="7345"/>
                </a:cubicBezTo>
                <a:cubicBezTo>
                  <a:pt x="12048" y="2642"/>
                  <a:pt x="18427" y="0"/>
                  <a:pt x="25078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271924" y="342900"/>
            <a:ext cx="15744152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Q&amp;A and Discussion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77432" y="3338572"/>
            <a:ext cx="9753368" cy="6340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Let’s share: </a:t>
            </a:r>
          </a:p>
          <a:p>
            <a:pPr marL="367029" lvl="1">
              <a:spcAft>
                <a:spcPts val="1200"/>
              </a:spcAft>
            </a:pP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What is one aspect of disclosing your disability that you feel most anxious about?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Support Resources Recap: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b="1" dirty="0" err="1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Intreo</a:t>
            </a: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: 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For income supports and job-seeking help.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National Learning Network (NLN): </a:t>
            </a:r>
            <a:b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</a:br>
            <a:r>
              <a:rPr lang="en-US" sz="3200" b="1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F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or skill-building and recovery programs.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Citizens' Information: 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For legal </a:t>
            </a:r>
            <a:b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entitlements and support.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200" dirty="0">
              <a:solidFill>
                <a:srgbClr val="157AA3"/>
              </a:solidFill>
              <a:latin typeface="Noto Sans Italics"/>
              <a:ea typeface="Noto Sans Italics"/>
              <a:cs typeface="Noto Sans Italics"/>
              <a:sym typeface="Noto Sans Italics"/>
            </a:endParaRPr>
          </a:p>
        </p:txBody>
      </p:sp>
      <p:sp>
        <p:nvSpPr>
          <p:cNvPr id="6" name="Freeform 6" descr="Group of people sitting having a discussion in a modern office space, with thought bubbles including: misunderstanding my workplace accommodations, colleague reactions &amp; stigma, the fear of bias at interview"/>
          <p:cNvSpPr/>
          <p:nvPr/>
        </p:nvSpPr>
        <p:spPr>
          <a:xfrm>
            <a:off x="990600" y="3336073"/>
            <a:ext cx="6477000" cy="4435623"/>
          </a:xfrm>
          <a:custGeom>
            <a:avLst/>
            <a:gdLst/>
            <a:ahLst/>
            <a:cxnLst/>
            <a:rect l="l" t="t" r="r" b="b"/>
            <a:pathLst>
              <a:path w="6284076" h="4003415">
                <a:moveTo>
                  <a:pt x="0" y="0"/>
                </a:moveTo>
                <a:lnTo>
                  <a:pt x="6284076" y="0"/>
                </a:lnTo>
                <a:lnTo>
                  <a:pt x="6284076" y="4003415"/>
                </a:lnTo>
                <a:lnTo>
                  <a:pt x="0" y="40034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98" r="-83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9200" y="723901"/>
            <a:ext cx="15744153" cy="1505757"/>
          </a:xfrm>
          <a:custGeom>
            <a:avLst/>
            <a:gdLst/>
            <a:ahLst/>
            <a:cxnLst/>
            <a:rect l="l" t="t" r="r" b="b"/>
            <a:pathLst>
              <a:path w="4146608" h="396578">
                <a:moveTo>
                  <a:pt x="25078" y="0"/>
                </a:moveTo>
                <a:lnTo>
                  <a:pt x="4121530" y="0"/>
                </a:lnTo>
                <a:cubicBezTo>
                  <a:pt x="4128181" y="0"/>
                  <a:pt x="4134560" y="2642"/>
                  <a:pt x="4139263" y="7345"/>
                </a:cubicBezTo>
                <a:cubicBezTo>
                  <a:pt x="4143966" y="12048"/>
                  <a:pt x="4146608" y="18427"/>
                  <a:pt x="4146608" y="25078"/>
                </a:cubicBezTo>
                <a:lnTo>
                  <a:pt x="4146608" y="371500"/>
                </a:lnTo>
                <a:cubicBezTo>
                  <a:pt x="4146608" y="378151"/>
                  <a:pt x="4143966" y="384530"/>
                  <a:pt x="4139263" y="389233"/>
                </a:cubicBezTo>
                <a:cubicBezTo>
                  <a:pt x="4134560" y="393936"/>
                  <a:pt x="4128181" y="396578"/>
                  <a:pt x="4121530" y="396578"/>
                </a:cubicBezTo>
                <a:lnTo>
                  <a:pt x="25078" y="396578"/>
                </a:lnTo>
                <a:cubicBezTo>
                  <a:pt x="18427" y="396578"/>
                  <a:pt x="12048" y="393936"/>
                  <a:pt x="7345" y="389233"/>
                </a:cubicBezTo>
                <a:cubicBezTo>
                  <a:pt x="2642" y="384530"/>
                  <a:pt x="0" y="378151"/>
                  <a:pt x="0" y="371500"/>
                </a:cubicBezTo>
                <a:lnTo>
                  <a:pt x="0" y="25078"/>
                </a:lnTo>
                <a:cubicBezTo>
                  <a:pt x="0" y="18427"/>
                  <a:pt x="2642" y="12048"/>
                  <a:pt x="7345" y="7345"/>
                </a:cubicBezTo>
                <a:cubicBezTo>
                  <a:pt x="12048" y="2642"/>
                  <a:pt x="18427" y="0"/>
                  <a:pt x="25078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219200" y="342900"/>
            <a:ext cx="15744153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Workshop Key Takeaways (The 3 Cs)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0600" y="3314700"/>
            <a:ext cx="8763000" cy="6555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spcAft>
                <a:spcPts val="1200"/>
              </a:spcAft>
              <a:buAutoNum type="arabicPeriod"/>
            </a:pPr>
            <a:r>
              <a:rPr lang="en-US" sz="3200" b="1" dirty="0" err="1">
                <a:solidFill>
                  <a:srgbClr val="177CA6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Customise</a:t>
            </a:r>
            <a:r>
              <a:rPr lang="en-US" sz="3200" b="1" dirty="0">
                <a:solidFill>
                  <a:srgbClr val="177CA6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: </a:t>
            </a:r>
            <a:r>
              <a:rPr lang="en-US" sz="3200" dirty="0">
                <a:solidFill>
                  <a:srgbClr val="177CA6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Your CV and LinkedIn profile to the Irish market and specific job descriptions.</a:t>
            </a:r>
          </a:p>
          <a:p>
            <a:pPr marL="734059" lvl="1" indent="-367030">
              <a:spcAft>
                <a:spcPts val="1200"/>
              </a:spcAft>
              <a:buAutoNum type="arabicPeriod"/>
            </a:pPr>
            <a:r>
              <a:rPr lang="en-US" sz="3200" b="1" dirty="0">
                <a:solidFill>
                  <a:srgbClr val="177CA6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Communicate: </a:t>
            </a:r>
            <a:r>
              <a:rPr lang="en-US" sz="3200" dirty="0">
                <a:solidFill>
                  <a:srgbClr val="177CA6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Clearly and professionally convey your accessibility needs when the time is right.</a:t>
            </a:r>
          </a:p>
          <a:p>
            <a:pPr marL="734059" lvl="1" indent="-367030">
              <a:spcAft>
                <a:spcPts val="1200"/>
              </a:spcAft>
              <a:buAutoNum type="arabicPeriod"/>
            </a:pPr>
            <a:r>
              <a:rPr lang="en-US" sz="3200" b="1" dirty="0">
                <a:solidFill>
                  <a:srgbClr val="177CA6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Control: </a:t>
            </a:r>
            <a:r>
              <a:rPr lang="en-US" sz="3200" dirty="0">
                <a:solidFill>
                  <a:srgbClr val="177CA6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Manage what you can, your preparation, your research, and your follow-up, to reduce stress.</a:t>
            </a:r>
          </a:p>
          <a:p>
            <a:pPr marL="367029" lvl="1">
              <a:spcAft>
                <a:spcPts val="1200"/>
              </a:spcAft>
            </a:pPr>
            <a:r>
              <a:rPr lang="en-US" sz="3200" b="1" dirty="0">
                <a:solidFill>
                  <a:srgbClr val="177CA6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"You are not alone on this path; your journey is valid and supported."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399" b="1" dirty="0">
              <a:solidFill>
                <a:srgbClr val="177CA6"/>
              </a:solidFill>
              <a:latin typeface="Noto Sans Bold Italics"/>
              <a:ea typeface="Noto Sans Bold Italics"/>
              <a:cs typeface="Noto Sans Bold Italics"/>
              <a:sym typeface="Noto Sans Bold Italics"/>
            </a:endParaRPr>
          </a:p>
        </p:txBody>
      </p:sp>
      <p:sp>
        <p:nvSpPr>
          <p:cNvPr id="6" name="Freeform 6" descr="Three people sitting in an office at a table. My “3C” Career Compass. Customise, Communicate, Control"/>
          <p:cNvSpPr/>
          <p:nvPr/>
        </p:nvSpPr>
        <p:spPr>
          <a:xfrm>
            <a:off x="10085295" y="3277427"/>
            <a:ext cx="7059705" cy="5027129"/>
          </a:xfrm>
          <a:custGeom>
            <a:avLst/>
            <a:gdLst/>
            <a:ahLst/>
            <a:cxnLst/>
            <a:rect l="l" t="t" r="r" b="b"/>
            <a:pathLst>
              <a:path w="7059705" h="5027129">
                <a:moveTo>
                  <a:pt x="0" y="0"/>
                </a:moveTo>
                <a:lnTo>
                  <a:pt x="7059705" y="0"/>
                </a:lnTo>
                <a:lnTo>
                  <a:pt x="7059705" y="5027130"/>
                </a:lnTo>
                <a:lnTo>
                  <a:pt x="0" y="5027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329" r="-1532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035540"/>
          </a:xfrm>
          <a:custGeom>
            <a:avLst/>
            <a:gdLst/>
            <a:ahLst/>
            <a:cxnLst/>
            <a:rect l="l" t="t" r="r" b="b"/>
            <a:pathLst>
              <a:path w="18288000" h="10035540">
                <a:moveTo>
                  <a:pt x="0" y="0"/>
                </a:moveTo>
                <a:lnTo>
                  <a:pt x="18288000" y="0"/>
                </a:lnTo>
                <a:lnTo>
                  <a:pt x="18288000" y="10035540"/>
                </a:lnTo>
                <a:lnTo>
                  <a:pt x="0" y="10035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77499"/>
          </a:xfrm>
          <a:custGeom>
            <a:avLst/>
            <a:gdLst/>
            <a:ahLst/>
            <a:cxnLst/>
            <a:rect l="l" t="t" r="r" b="b"/>
            <a:pathLst>
              <a:path w="18450559" h="10215575">
                <a:moveTo>
                  <a:pt x="0" y="0"/>
                </a:moveTo>
                <a:lnTo>
                  <a:pt x="18450559" y="0"/>
                </a:lnTo>
                <a:lnTo>
                  <a:pt x="18450559" y="10215575"/>
                </a:lnTo>
                <a:lnTo>
                  <a:pt x="0" y="102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5" r="-79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160853" y="399613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9" y="0"/>
                </a:lnTo>
                <a:lnTo>
                  <a:pt x="2854719" y="1982444"/>
                </a:lnTo>
                <a:lnTo>
                  <a:pt x="0" y="19824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5707" y="5943508"/>
            <a:ext cx="4441493" cy="1522476"/>
          </a:xfrm>
          <a:custGeom>
            <a:avLst/>
            <a:gdLst/>
            <a:ahLst/>
            <a:cxnLst/>
            <a:rect l="l" t="t" r="r" b="b"/>
            <a:pathLst>
              <a:path w="1169776" h="400981">
                <a:moveTo>
                  <a:pt x="88898" y="0"/>
                </a:moveTo>
                <a:lnTo>
                  <a:pt x="1080878" y="0"/>
                </a:lnTo>
                <a:cubicBezTo>
                  <a:pt x="1129975" y="0"/>
                  <a:pt x="1169776" y="39801"/>
                  <a:pt x="1169776" y="88898"/>
                </a:cubicBezTo>
                <a:lnTo>
                  <a:pt x="1169776" y="312084"/>
                </a:lnTo>
                <a:cubicBezTo>
                  <a:pt x="1169776" y="335661"/>
                  <a:pt x="1160410" y="358272"/>
                  <a:pt x="1143738" y="374944"/>
                </a:cubicBezTo>
                <a:cubicBezTo>
                  <a:pt x="1127067" y="391615"/>
                  <a:pt x="1104455" y="400981"/>
                  <a:pt x="1080878" y="400981"/>
                </a:cubicBezTo>
                <a:lnTo>
                  <a:pt x="88898" y="400981"/>
                </a:lnTo>
                <a:cubicBezTo>
                  <a:pt x="39801" y="400981"/>
                  <a:pt x="0" y="361180"/>
                  <a:pt x="0" y="312084"/>
                </a:cubicBezTo>
                <a:lnTo>
                  <a:pt x="0" y="88898"/>
                </a:lnTo>
                <a:cubicBezTo>
                  <a:pt x="0" y="39801"/>
                  <a:pt x="39801" y="0"/>
                  <a:pt x="88898" y="0"/>
                </a:cubicBezTo>
                <a:close/>
              </a:path>
            </a:pathLst>
          </a:custGeom>
          <a:solidFill>
            <a:srgbClr val="177CA6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238" y="748882"/>
            <a:ext cx="9556562" cy="1522476"/>
          </a:xfrm>
          <a:custGeom>
            <a:avLst/>
            <a:gdLst/>
            <a:ahLst/>
            <a:cxnLst/>
            <a:rect l="l" t="t" r="r" b="b"/>
            <a:pathLst>
              <a:path w="2516955" h="400981">
                <a:moveTo>
                  <a:pt x="41316" y="0"/>
                </a:moveTo>
                <a:lnTo>
                  <a:pt x="2475639" y="0"/>
                </a:lnTo>
                <a:cubicBezTo>
                  <a:pt x="2498457" y="0"/>
                  <a:pt x="2516955" y="18498"/>
                  <a:pt x="2516955" y="41316"/>
                </a:cubicBezTo>
                <a:lnTo>
                  <a:pt x="2516955" y="359665"/>
                </a:lnTo>
                <a:cubicBezTo>
                  <a:pt x="2516955" y="382484"/>
                  <a:pt x="2498457" y="400981"/>
                  <a:pt x="2475639" y="400981"/>
                </a:cubicBezTo>
                <a:lnTo>
                  <a:pt x="41316" y="400981"/>
                </a:lnTo>
                <a:cubicBezTo>
                  <a:pt x="18498" y="400981"/>
                  <a:pt x="0" y="382484"/>
                  <a:pt x="0" y="359665"/>
                </a:cubicBezTo>
                <a:lnTo>
                  <a:pt x="0" y="41316"/>
                </a:lnTo>
                <a:cubicBezTo>
                  <a:pt x="0" y="18498"/>
                  <a:pt x="18498" y="0"/>
                  <a:pt x="41316" y="0"/>
                </a:cubicBezTo>
                <a:close/>
              </a:path>
            </a:pathLst>
          </a:custGeom>
          <a:solidFill>
            <a:srgbClr val="177CA6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003515" y="266700"/>
            <a:ext cx="9556562" cy="20649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Get in touch with us!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30141" y="5524500"/>
            <a:ext cx="4441493" cy="206495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FFFF"/>
                </a:solidFill>
                <a:latin typeface="Phenomena"/>
                <a:ea typeface="Phenomena"/>
                <a:cs typeface="Phenomena"/>
                <a:sym typeface="Phenomena"/>
              </a:rPr>
              <a:t>Thank You!</a:t>
            </a:r>
          </a:p>
        </p:txBody>
      </p:sp>
      <p:pic>
        <p:nvPicPr>
          <p:cNvPr id="10" name="Picture 10" descr="QR code to visit Melissa’s websi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33" y="2318004"/>
            <a:ext cx="3511296" cy="351129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3135" y="7824216"/>
            <a:ext cx="8959065" cy="2572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34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Email: </a:t>
            </a:r>
            <a:r>
              <a:rPr lang="en-US" sz="343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melissa@coachingclosetoyou.com</a:t>
            </a: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185"/>
              </a:lnSpc>
            </a:pP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96"/>
              </a:lnSpc>
            </a:pPr>
            <a:r>
              <a:rPr lang="en-US" sz="34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WhatsApp: +353 83 093 9484</a:t>
            </a:r>
          </a:p>
          <a:p>
            <a:pPr algn="ctr">
              <a:lnSpc>
                <a:spcPts val="1089"/>
              </a:lnSpc>
            </a:pP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96"/>
              </a:lnSpc>
            </a:pPr>
            <a:r>
              <a:rPr lang="en-US" sz="34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LinkedIn: /in/</a:t>
            </a:r>
            <a:r>
              <a:rPr lang="en-US" sz="343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melroa</a:t>
            </a: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185"/>
              </a:lnSpc>
            </a:pP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96"/>
              </a:lnSpc>
            </a:pPr>
            <a:r>
              <a:rPr lang="en-US" sz="343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Web: </a:t>
            </a:r>
            <a:r>
              <a:rPr lang="en-US" sz="3434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coachingclosetoyou.com</a:t>
            </a: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96"/>
              </a:lnSpc>
            </a:pPr>
            <a:endParaRPr lang="en-US" sz="343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 descr="Smiling dark haired woman wearing black blazer sits with laptop and coffee cup"/>
          <p:cNvSpPr/>
          <p:nvPr/>
        </p:nvSpPr>
        <p:spPr>
          <a:xfrm>
            <a:off x="10980051" y="929"/>
            <a:ext cx="7307949" cy="10287000"/>
          </a:xfrm>
          <a:custGeom>
            <a:avLst/>
            <a:gdLst/>
            <a:ahLst/>
            <a:cxnLst/>
            <a:rect l="l" t="t" r="r" b="b"/>
            <a:pathLst>
              <a:path w="7307949" h="10287000">
                <a:moveTo>
                  <a:pt x="0" y="0"/>
                </a:moveTo>
                <a:lnTo>
                  <a:pt x="7307949" y="0"/>
                </a:lnTo>
                <a:lnTo>
                  <a:pt x="73079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666" r="-2366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191500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9540" y="711253"/>
            <a:ext cx="7494525" cy="1505757"/>
          </a:xfrm>
          <a:custGeom>
            <a:avLst/>
            <a:gdLst/>
            <a:ahLst/>
            <a:cxnLst/>
            <a:rect l="l" t="t" r="r" b="b"/>
            <a:pathLst>
              <a:path w="1973867" h="396578">
                <a:moveTo>
                  <a:pt x="52684" y="0"/>
                </a:moveTo>
                <a:lnTo>
                  <a:pt x="1921183" y="0"/>
                </a:lnTo>
                <a:cubicBezTo>
                  <a:pt x="1935156" y="0"/>
                  <a:pt x="1948556" y="5551"/>
                  <a:pt x="1958436" y="15431"/>
                </a:cubicBezTo>
                <a:cubicBezTo>
                  <a:pt x="1968316" y="25311"/>
                  <a:pt x="1973867" y="38711"/>
                  <a:pt x="1973867" y="52684"/>
                </a:cubicBezTo>
                <a:lnTo>
                  <a:pt x="1973867" y="343894"/>
                </a:lnTo>
                <a:cubicBezTo>
                  <a:pt x="1973867" y="357867"/>
                  <a:pt x="1968316" y="371267"/>
                  <a:pt x="1958436" y="381147"/>
                </a:cubicBezTo>
                <a:cubicBezTo>
                  <a:pt x="1948556" y="391027"/>
                  <a:pt x="1935156" y="396578"/>
                  <a:pt x="1921183" y="396578"/>
                </a:cubicBezTo>
                <a:lnTo>
                  <a:pt x="52684" y="396578"/>
                </a:lnTo>
                <a:cubicBezTo>
                  <a:pt x="38711" y="396578"/>
                  <a:pt x="25311" y="391027"/>
                  <a:pt x="15431" y="381147"/>
                </a:cubicBezTo>
                <a:cubicBezTo>
                  <a:pt x="5551" y="371267"/>
                  <a:pt x="0" y="357867"/>
                  <a:pt x="0" y="343894"/>
                </a:cubicBezTo>
                <a:lnTo>
                  <a:pt x="0" y="52684"/>
                </a:lnTo>
                <a:cubicBezTo>
                  <a:pt x="0" y="38711"/>
                  <a:pt x="5551" y="25311"/>
                  <a:pt x="15431" y="15431"/>
                </a:cubicBezTo>
                <a:cubicBezTo>
                  <a:pt x="25311" y="5551"/>
                  <a:pt x="38711" y="0"/>
                  <a:pt x="52684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6229540" y="342900"/>
            <a:ext cx="7494525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Who am I?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48400" y="3314700"/>
            <a:ext cx="10308355" cy="390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b="1" dirty="0" err="1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Career</a:t>
            </a:r>
            <a:r>
              <a:rPr lang="pt-BR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strategist, NLP Practitioner and Coach</a:t>
            </a:r>
          </a:p>
          <a:p>
            <a:pPr marL="647710" lvl="1" indent="-323855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+9 years of international experience.</a:t>
            </a:r>
          </a:p>
          <a:p>
            <a:pPr marL="647710" lvl="1" indent="-323855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Specialist in </a:t>
            </a:r>
            <a:r>
              <a:rPr lang="en-US" sz="3200" b="1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NLP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 and strategy.</a:t>
            </a:r>
          </a:p>
          <a:p>
            <a:pPr marL="647710" lvl="1" indent="-323855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My focus: 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Helping you recognize your value and overcome internal sabotage. With the right structure, I increase your self-awareness and confidence.</a:t>
            </a:r>
            <a:endParaRPr lang="pt-BR" sz="3200" dirty="0">
              <a:solidFill>
                <a:srgbClr val="177C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7" name="Group 7" descr="Smiling dark haired woman wearing a grey blazer"/>
          <p:cNvGrpSpPr>
            <a:grpSpLocks noChangeAspect="1"/>
          </p:cNvGrpSpPr>
          <p:nvPr/>
        </p:nvGrpSpPr>
        <p:grpSpPr>
          <a:xfrm>
            <a:off x="1124459" y="2554560"/>
            <a:ext cx="3980941" cy="398092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1116" b="-491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5800" y="6698208"/>
            <a:ext cx="4735796" cy="1112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5400" dirty="0">
                <a:solidFill>
                  <a:srgbClr val="1D8FBD"/>
                </a:solidFill>
                <a:latin typeface="Another Shabby"/>
                <a:ea typeface="Another Shabby"/>
                <a:cs typeface="Another Shabby"/>
                <a:sym typeface="Another Shabby"/>
              </a:rPr>
              <a:t>Melissa Roa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0" y="724579"/>
            <a:ext cx="11887200" cy="1505757"/>
          </a:xfrm>
          <a:custGeom>
            <a:avLst/>
            <a:gdLst/>
            <a:ahLst/>
            <a:cxnLst/>
            <a:rect l="l" t="t" r="r" b="b"/>
            <a:pathLst>
              <a:path w="2714960" h="396578">
                <a:moveTo>
                  <a:pt x="38303" y="0"/>
                </a:moveTo>
                <a:lnTo>
                  <a:pt x="2676658" y="0"/>
                </a:lnTo>
                <a:cubicBezTo>
                  <a:pt x="2686816" y="0"/>
                  <a:pt x="2696558" y="4035"/>
                  <a:pt x="2703742" y="11219"/>
                </a:cubicBezTo>
                <a:cubicBezTo>
                  <a:pt x="2710925" y="18402"/>
                  <a:pt x="2714960" y="28144"/>
                  <a:pt x="2714960" y="38303"/>
                </a:cubicBezTo>
                <a:lnTo>
                  <a:pt x="2714960" y="358275"/>
                </a:lnTo>
                <a:cubicBezTo>
                  <a:pt x="2714960" y="368434"/>
                  <a:pt x="2710925" y="378176"/>
                  <a:pt x="2703742" y="385359"/>
                </a:cubicBezTo>
                <a:cubicBezTo>
                  <a:pt x="2696558" y="392542"/>
                  <a:pt x="2686816" y="396578"/>
                  <a:pt x="2676658" y="396578"/>
                </a:cubicBezTo>
                <a:lnTo>
                  <a:pt x="38303" y="396578"/>
                </a:lnTo>
                <a:cubicBezTo>
                  <a:pt x="28144" y="396578"/>
                  <a:pt x="18402" y="392542"/>
                  <a:pt x="11219" y="385359"/>
                </a:cubicBezTo>
                <a:cubicBezTo>
                  <a:pt x="4035" y="378176"/>
                  <a:pt x="0" y="368434"/>
                  <a:pt x="0" y="358275"/>
                </a:cubicBezTo>
                <a:lnTo>
                  <a:pt x="0" y="38303"/>
                </a:lnTo>
                <a:cubicBezTo>
                  <a:pt x="0" y="28144"/>
                  <a:pt x="4035" y="18402"/>
                  <a:pt x="11219" y="11219"/>
                </a:cubicBezTo>
                <a:cubicBezTo>
                  <a:pt x="18402" y="4035"/>
                  <a:pt x="28144" y="0"/>
                  <a:pt x="38303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3048000" y="348195"/>
            <a:ext cx="11887200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Introduction: The Modern Landscape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0600" y="3314700"/>
            <a:ext cx="7086600" cy="5878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Goal: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 Shift the mindset from passive searching to active navigation.</a:t>
            </a:r>
          </a:p>
          <a:p>
            <a:pPr marL="690881" lvl="1" indent="-345440" algn="l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Core Principle: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 Preparation reduces anxiety; structure builds confidence.</a:t>
            </a:r>
          </a:p>
          <a:p>
            <a:pPr marL="690881" lvl="1" indent="-345440" algn="l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Acknowledge: 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Your value is not defined by a job title; you have unique resilience and </a:t>
            </a:r>
            <a:r>
              <a:rPr lang="en-US" sz="3200" b="1" u="sng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skills 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to offer.</a:t>
            </a:r>
          </a:p>
          <a:p>
            <a:pPr algn="l">
              <a:spcAft>
                <a:spcPts val="1200"/>
              </a:spcAft>
            </a:pPr>
            <a:endParaRPr lang="en-US" sz="3200" dirty="0">
              <a:solidFill>
                <a:srgbClr val="177C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" name="Freeform 6" descr="Photo collage of people working on busy desks with documents and notebooks"/>
          <p:cNvSpPr/>
          <p:nvPr/>
        </p:nvSpPr>
        <p:spPr>
          <a:xfrm>
            <a:off x="9114556" y="3314700"/>
            <a:ext cx="7878044" cy="4492833"/>
          </a:xfrm>
          <a:custGeom>
            <a:avLst/>
            <a:gdLst/>
            <a:ahLst/>
            <a:cxnLst/>
            <a:rect l="l" t="t" r="r" b="b"/>
            <a:pathLst>
              <a:path w="7878044" h="4492833">
                <a:moveTo>
                  <a:pt x="0" y="0"/>
                </a:moveTo>
                <a:lnTo>
                  <a:pt x="7878044" y="0"/>
                </a:lnTo>
                <a:lnTo>
                  <a:pt x="7878044" y="4492833"/>
                </a:lnTo>
                <a:lnTo>
                  <a:pt x="0" y="4492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97" t="-2901" r="-37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2137" y="735671"/>
            <a:ext cx="12477926" cy="1505757"/>
          </a:xfrm>
          <a:custGeom>
            <a:avLst/>
            <a:gdLst/>
            <a:ahLst/>
            <a:cxnLst/>
            <a:rect l="l" t="t" r="r" b="b"/>
            <a:pathLst>
              <a:path w="3286367" h="396578">
                <a:moveTo>
                  <a:pt x="31643" y="0"/>
                </a:moveTo>
                <a:lnTo>
                  <a:pt x="3254724" y="0"/>
                </a:lnTo>
                <a:cubicBezTo>
                  <a:pt x="3263117" y="0"/>
                  <a:pt x="3271165" y="3334"/>
                  <a:pt x="3277099" y="9268"/>
                </a:cubicBezTo>
                <a:cubicBezTo>
                  <a:pt x="3283033" y="15202"/>
                  <a:pt x="3286367" y="23251"/>
                  <a:pt x="3286367" y="31643"/>
                </a:cubicBezTo>
                <a:lnTo>
                  <a:pt x="3286367" y="364935"/>
                </a:lnTo>
                <a:cubicBezTo>
                  <a:pt x="3286367" y="373327"/>
                  <a:pt x="3283033" y="381376"/>
                  <a:pt x="3277099" y="387310"/>
                </a:cubicBezTo>
                <a:cubicBezTo>
                  <a:pt x="3271165" y="393244"/>
                  <a:pt x="3263117" y="396578"/>
                  <a:pt x="3254724" y="396578"/>
                </a:cubicBezTo>
                <a:lnTo>
                  <a:pt x="31643" y="396578"/>
                </a:lnTo>
                <a:cubicBezTo>
                  <a:pt x="23251" y="396578"/>
                  <a:pt x="15202" y="393244"/>
                  <a:pt x="9268" y="387310"/>
                </a:cubicBezTo>
                <a:cubicBezTo>
                  <a:pt x="3334" y="381376"/>
                  <a:pt x="0" y="373327"/>
                  <a:pt x="0" y="364935"/>
                </a:cubicBezTo>
                <a:lnTo>
                  <a:pt x="0" y="31643"/>
                </a:lnTo>
                <a:cubicBezTo>
                  <a:pt x="0" y="23251"/>
                  <a:pt x="3334" y="15202"/>
                  <a:pt x="9268" y="9268"/>
                </a:cubicBezTo>
                <a:cubicBezTo>
                  <a:pt x="15202" y="3334"/>
                  <a:pt x="23251" y="0"/>
                  <a:pt x="31643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514600" y="342900"/>
            <a:ext cx="12477926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 Beyond Job Boards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77200" y="3314700"/>
            <a:ext cx="7612714" cy="455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LinkedIn Strategy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Optimize your profile to highlight "</a:t>
            </a: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Strengths and Certifications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".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Research recruiters and hiring managers in the Irish market before reaching out.</a:t>
            </a:r>
          </a:p>
          <a:p>
            <a:pPr>
              <a:spcAft>
                <a:spcPts val="1200"/>
              </a:spcAft>
            </a:pPr>
            <a:endParaRPr lang="en-US" sz="3200" dirty="0">
              <a:solidFill>
                <a:srgbClr val="177CA6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200" dirty="0">
              <a:solidFill>
                <a:srgbClr val="177C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" name="Freeform 6" descr="Laptop showing a LinkedIn profile"/>
          <p:cNvSpPr/>
          <p:nvPr/>
        </p:nvSpPr>
        <p:spPr>
          <a:xfrm>
            <a:off x="990600" y="3314700"/>
            <a:ext cx="6409949" cy="4637501"/>
          </a:xfrm>
          <a:custGeom>
            <a:avLst/>
            <a:gdLst/>
            <a:ahLst/>
            <a:cxnLst/>
            <a:rect l="l" t="t" r="r" b="b"/>
            <a:pathLst>
              <a:path w="6409949" h="4637501">
                <a:moveTo>
                  <a:pt x="0" y="0"/>
                </a:moveTo>
                <a:lnTo>
                  <a:pt x="6409949" y="0"/>
                </a:lnTo>
                <a:lnTo>
                  <a:pt x="6409949" y="4637501"/>
                </a:lnTo>
                <a:lnTo>
                  <a:pt x="0" y="46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74" r="-1637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85962" y="676273"/>
            <a:ext cx="12477926" cy="1505757"/>
          </a:xfrm>
          <a:custGeom>
            <a:avLst/>
            <a:gdLst/>
            <a:ahLst/>
            <a:cxnLst/>
            <a:rect l="l" t="t" r="r" b="b"/>
            <a:pathLst>
              <a:path w="3286367" h="396578">
                <a:moveTo>
                  <a:pt x="31643" y="0"/>
                </a:moveTo>
                <a:lnTo>
                  <a:pt x="3254724" y="0"/>
                </a:lnTo>
                <a:cubicBezTo>
                  <a:pt x="3263117" y="0"/>
                  <a:pt x="3271165" y="3334"/>
                  <a:pt x="3277099" y="9268"/>
                </a:cubicBezTo>
                <a:cubicBezTo>
                  <a:pt x="3283033" y="15202"/>
                  <a:pt x="3286367" y="23251"/>
                  <a:pt x="3286367" y="31643"/>
                </a:cubicBezTo>
                <a:lnTo>
                  <a:pt x="3286367" y="364935"/>
                </a:lnTo>
                <a:cubicBezTo>
                  <a:pt x="3286367" y="373327"/>
                  <a:pt x="3283033" y="381376"/>
                  <a:pt x="3277099" y="387310"/>
                </a:cubicBezTo>
                <a:cubicBezTo>
                  <a:pt x="3271165" y="393244"/>
                  <a:pt x="3263117" y="396578"/>
                  <a:pt x="3254724" y="396578"/>
                </a:cubicBezTo>
                <a:lnTo>
                  <a:pt x="31643" y="396578"/>
                </a:lnTo>
                <a:cubicBezTo>
                  <a:pt x="23251" y="396578"/>
                  <a:pt x="15202" y="393244"/>
                  <a:pt x="9268" y="387310"/>
                </a:cubicBezTo>
                <a:cubicBezTo>
                  <a:pt x="3334" y="381376"/>
                  <a:pt x="0" y="373327"/>
                  <a:pt x="0" y="364935"/>
                </a:cubicBezTo>
                <a:lnTo>
                  <a:pt x="0" y="31643"/>
                </a:lnTo>
                <a:cubicBezTo>
                  <a:pt x="0" y="23251"/>
                  <a:pt x="3334" y="15202"/>
                  <a:pt x="9268" y="9268"/>
                </a:cubicBezTo>
                <a:cubicBezTo>
                  <a:pt x="15202" y="3334"/>
                  <a:pt x="23251" y="0"/>
                  <a:pt x="31643" y="0"/>
                </a:cubicBezTo>
                <a:close/>
              </a:path>
            </a:pathLst>
          </a:custGeom>
          <a:solidFill>
            <a:srgbClr val="177CA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685962" y="342900"/>
            <a:ext cx="12477926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The Hidden Market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0600" y="3314700"/>
            <a:ext cx="7421647" cy="6032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The Hidden Market: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An estimated </a:t>
            </a: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70-80% of jobs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 aren't posted on traditional boards.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Informational Interviews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: Steps to reach out to professionals for advice, not just jobs.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77CA6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Networking:</a:t>
            </a:r>
            <a:r>
              <a:rPr lang="en-US" sz="3200" dirty="0">
                <a:solidFill>
                  <a:srgbClr val="177CA6"/>
                </a:solidFill>
                <a:latin typeface="Noto Sans"/>
                <a:ea typeface="Noto Sans"/>
                <a:cs typeface="Noto Sans"/>
                <a:sym typeface="Noto Sans"/>
              </a:rPr>
              <a:t> Building a professional circle through inclusive workshops and support.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200" dirty="0">
              <a:solidFill>
                <a:srgbClr val="177C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" name="Freeform 6" descr="Diagram showing an iceberg of the Hidden Job Market, with job boads above water, and networking, LinkedIn, referrals, professional circles, informational interviews and unposted roles under the surface"/>
          <p:cNvSpPr/>
          <p:nvPr/>
        </p:nvSpPr>
        <p:spPr>
          <a:xfrm>
            <a:off x="9067800" y="3314700"/>
            <a:ext cx="6887541" cy="4983032"/>
          </a:xfrm>
          <a:custGeom>
            <a:avLst/>
            <a:gdLst/>
            <a:ahLst/>
            <a:cxnLst/>
            <a:rect l="l" t="t" r="r" b="b"/>
            <a:pathLst>
              <a:path w="6887541" h="4983032">
                <a:moveTo>
                  <a:pt x="0" y="0"/>
                </a:moveTo>
                <a:lnTo>
                  <a:pt x="6887541" y="0"/>
                </a:lnTo>
                <a:lnTo>
                  <a:pt x="6887541" y="4983032"/>
                </a:lnTo>
                <a:lnTo>
                  <a:pt x="0" y="498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19" r="-1631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23370" y="8506007"/>
            <a:ext cx="2564630" cy="1780993"/>
          </a:xfrm>
          <a:custGeom>
            <a:avLst/>
            <a:gdLst/>
            <a:ahLst/>
            <a:cxnLst/>
            <a:rect l="l" t="t" r="r" b="b"/>
            <a:pathLst>
              <a:path w="2564630" h="1780993">
                <a:moveTo>
                  <a:pt x="0" y="0"/>
                </a:moveTo>
                <a:lnTo>
                  <a:pt x="2564630" y="0"/>
                </a:lnTo>
                <a:lnTo>
                  <a:pt x="2564630" y="1780993"/>
                </a:lnTo>
                <a:lnTo>
                  <a:pt x="0" y="178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9000" y="704850"/>
            <a:ext cx="11582400" cy="1424305"/>
          </a:xfrm>
          <a:custGeom>
            <a:avLst/>
            <a:gdLst/>
            <a:ahLst/>
            <a:cxnLst/>
            <a:rect l="l" t="t" r="r" b="b"/>
            <a:pathLst>
              <a:path w="2708540" h="396578">
                <a:moveTo>
                  <a:pt x="38393" y="0"/>
                </a:moveTo>
                <a:lnTo>
                  <a:pt x="2670147" y="0"/>
                </a:lnTo>
                <a:cubicBezTo>
                  <a:pt x="2691351" y="0"/>
                  <a:pt x="2708540" y="17189"/>
                  <a:pt x="2708540" y="38393"/>
                </a:cubicBezTo>
                <a:lnTo>
                  <a:pt x="2708540" y="358184"/>
                </a:lnTo>
                <a:cubicBezTo>
                  <a:pt x="2708540" y="368367"/>
                  <a:pt x="2704495" y="378133"/>
                  <a:pt x="2697295" y="385333"/>
                </a:cubicBezTo>
                <a:cubicBezTo>
                  <a:pt x="2690095" y="392533"/>
                  <a:pt x="2680329" y="396578"/>
                  <a:pt x="2670147" y="396578"/>
                </a:cubicBezTo>
                <a:lnTo>
                  <a:pt x="38393" y="396578"/>
                </a:lnTo>
                <a:cubicBezTo>
                  <a:pt x="17189" y="396578"/>
                  <a:pt x="0" y="379389"/>
                  <a:pt x="0" y="358184"/>
                </a:cubicBezTo>
                <a:lnTo>
                  <a:pt x="0" y="38393"/>
                </a:lnTo>
                <a:cubicBezTo>
                  <a:pt x="0" y="28211"/>
                  <a:pt x="4045" y="18445"/>
                  <a:pt x="11245" y="11245"/>
                </a:cubicBezTo>
                <a:cubicBezTo>
                  <a:pt x="18445" y="4045"/>
                  <a:pt x="28211" y="0"/>
                  <a:pt x="38393" y="0"/>
                </a:cubicBezTo>
                <a:close/>
              </a:path>
            </a:pathLst>
          </a:custGeom>
          <a:solidFill>
            <a:srgbClr val="177CA6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4144879" y="419100"/>
            <a:ext cx="10283987" cy="18690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Accessible Portals and Public Sector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77200" y="3314700"/>
            <a:ext cx="9534844" cy="6386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Specialized Support in Ireland:</a:t>
            </a:r>
          </a:p>
          <a:p>
            <a:pPr marL="690881" lvl="1" indent="-345440">
              <a:spcAft>
                <a:spcPts val="600"/>
              </a:spcAft>
              <a:buFont typeface="Arial"/>
              <a:buChar char="•"/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AHEAD.ie: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Specific to graduates and job seekers with disabilities.</a:t>
            </a:r>
          </a:p>
          <a:p>
            <a:pPr marL="690881" lvl="1" indent="-345440">
              <a:spcAft>
                <a:spcPts val="600"/>
              </a:spcAft>
              <a:buFont typeface="Arial"/>
              <a:buChar char="•"/>
            </a:pPr>
            <a:r>
              <a:rPr lang="en-US" sz="3000" b="1" dirty="0" err="1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EmployAbility</a:t>
            </a: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Services: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Offers 1:1 job coaching and placement.</a:t>
            </a:r>
          </a:p>
          <a:p>
            <a:pPr marL="690881" lvl="1" indent="-345440">
              <a:spcAft>
                <a:spcPts val="600"/>
              </a:spcAft>
              <a:buFont typeface="Arial"/>
              <a:buChar char="•"/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Open Doors Initiative: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Provides inclusive employment supports, 1-1 career coaching, and inclusive webinar trainings.</a:t>
            </a:r>
          </a:p>
          <a:p>
            <a:pPr marL="690881" lvl="1" indent="-345440">
              <a:spcAft>
                <a:spcPts val="600"/>
              </a:spcAft>
              <a:buFont typeface="Arial"/>
              <a:buChar char="•"/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Vision Ireland (formerly NCBI):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Their ETA team is currently very active. They provide workplace audits, assist with "Retention" if you </a:t>
            </a:r>
            <a:b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are losing your sight while in a job,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000" dirty="0">
              <a:solidFill>
                <a:srgbClr val="157AA3"/>
              </a:solidFill>
              <a:latin typeface="Noto Sans Italics"/>
              <a:ea typeface="Noto Sans Italics"/>
              <a:cs typeface="Noto Sans Italics"/>
              <a:sym typeface="Noto Sans Italics"/>
            </a:endParaRPr>
          </a:p>
        </p:txBody>
      </p:sp>
      <p:sp>
        <p:nvSpPr>
          <p:cNvPr id="6" name="Freeform 6" descr="Accessible portals with laptop screen with various icons, and public sector with illustration of modern lifts. Civil service and public sector opportunities. Navigating disability act quotas. "/>
          <p:cNvSpPr/>
          <p:nvPr/>
        </p:nvSpPr>
        <p:spPr>
          <a:xfrm>
            <a:off x="990600" y="3314701"/>
            <a:ext cx="6578456" cy="4114800"/>
          </a:xfrm>
          <a:custGeom>
            <a:avLst/>
            <a:gdLst/>
            <a:ahLst/>
            <a:cxnLst/>
            <a:rect l="l" t="t" r="r" b="b"/>
            <a:pathLst>
              <a:path w="7292761" h="4561595">
                <a:moveTo>
                  <a:pt x="0" y="0"/>
                </a:moveTo>
                <a:lnTo>
                  <a:pt x="7292761" y="0"/>
                </a:lnTo>
                <a:lnTo>
                  <a:pt x="7292761" y="4561595"/>
                </a:lnTo>
                <a:lnTo>
                  <a:pt x="0" y="4561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65" r="-680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5081" y="745745"/>
            <a:ext cx="9747691" cy="1505757"/>
          </a:xfrm>
          <a:custGeom>
            <a:avLst/>
            <a:gdLst/>
            <a:ahLst/>
            <a:cxnLst/>
            <a:rect l="l" t="t" r="r" b="b"/>
            <a:pathLst>
              <a:path w="2567293" h="396578">
                <a:moveTo>
                  <a:pt x="40506" y="0"/>
                </a:moveTo>
                <a:lnTo>
                  <a:pt x="2526787" y="0"/>
                </a:lnTo>
                <a:cubicBezTo>
                  <a:pt x="2537530" y="0"/>
                  <a:pt x="2547833" y="4268"/>
                  <a:pt x="2555429" y="11864"/>
                </a:cubicBezTo>
                <a:cubicBezTo>
                  <a:pt x="2563026" y="19460"/>
                  <a:pt x="2567293" y="29763"/>
                  <a:pt x="2567293" y="40506"/>
                </a:cubicBezTo>
                <a:lnTo>
                  <a:pt x="2567293" y="356072"/>
                </a:lnTo>
                <a:cubicBezTo>
                  <a:pt x="2567293" y="366815"/>
                  <a:pt x="2563026" y="377118"/>
                  <a:pt x="2555429" y="384714"/>
                </a:cubicBezTo>
                <a:cubicBezTo>
                  <a:pt x="2547833" y="392310"/>
                  <a:pt x="2537530" y="396578"/>
                  <a:pt x="2526787" y="396578"/>
                </a:cubicBezTo>
                <a:lnTo>
                  <a:pt x="40506" y="396578"/>
                </a:lnTo>
                <a:cubicBezTo>
                  <a:pt x="29763" y="396578"/>
                  <a:pt x="19460" y="392310"/>
                  <a:pt x="11864" y="384714"/>
                </a:cubicBezTo>
                <a:cubicBezTo>
                  <a:pt x="4268" y="377118"/>
                  <a:pt x="0" y="366815"/>
                  <a:pt x="0" y="356072"/>
                </a:cubicBezTo>
                <a:lnTo>
                  <a:pt x="0" y="40506"/>
                </a:lnTo>
                <a:cubicBezTo>
                  <a:pt x="0" y="29763"/>
                  <a:pt x="4268" y="19460"/>
                  <a:pt x="11864" y="11864"/>
                </a:cubicBezTo>
                <a:cubicBezTo>
                  <a:pt x="19460" y="4268"/>
                  <a:pt x="29763" y="0"/>
                  <a:pt x="40506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3785081" y="342900"/>
            <a:ext cx="9747691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Public Jobs and Quotas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5288" y="3314700"/>
            <a:ext cx="7502912" cy="424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79" lvl="1" indent="-345439">
              <a:spcAft>
                <a:spcPts val="1200"/>
              </a:spcAft>
              <a:buFont typeface="Arial"/>
              <a:buChar char="•"/>
            </a:pPr>
            <a:r>
              <a:rPr lang="en-US" sz="3199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The Disability Act: </a:t>
            </a:r>
            <a:r>
              <a:rPr lang="en-US" sz="3199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Discuss the statutory target for the employment of people with disabilities in the public sector.</a:t>
            </a:r>
          </a:p>
          <a:p>
            <a:pPr marL="690879" lvl="1" indent="-345439">
              <a:spcAft>
                <a:spcPts val="1200"/>
              </a:spcAft>
              <a:buFont typeface="Arial"/>
              <a:buChar char="•"/>
            </a:pPr>
            <a:r>
              <a:rPr lang="en-US" sz="3199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Navigating publicjobs.ie: </a:t>
            </a:r>
            <a:r>
              <a:rPr lang="en-US" sz="3199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How to identify roles within the Civil Service that utilize these quotas.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199" dirty="0">
              <a:solidFill>
                <a:srgbClr val="157AA3"/>
              </a:solidFill>
              <a:latin typeface="Noto Sans Italics"/>
              <a:ea typeface="Noto Sans Italics"/>
              <a:cs typeface="Noto Sans Italics"/>
              <a:sym typeface="Noto Sans Italics"/>
            </a:endParaRPr>
          </a:p>
        </p:txBody>
      </p:sp>
      <p:sp>
        <p:nvSpPr>
          <p:cNvPr id="6" name="Freeform 6" descr="Three people at a meeting in a modern office space, standing woman speaker, wheelchair user taking notes, publicjobs.ie banner in background"/>
          <p:cNvSpPr/>
          <p:nvPr/>
        </p:nvSpPr>
        <p:spPr>
          <a:xfrm>
            <a:off x="9115335" y="3346390"/>
            <a:ext cx="6581865" cy="4387910"/>
          </a:xfrm>
          <a:custGeom>
            <a:avLst/>
            <a:gdLst/>
            <a:ahLst/>
            <a:cxnLst/>
            <a:rect l="l" t="t" r="r" b="b"/>
            <a:pathLst>
              <a:path w="6581865" h="4387910">
                <a:moveTo>
                  <a:pt x="0" y="0"/>
                </a:moveTo>
                <a:lnTo>
                  <a:pt x="6581864" y="0"/>
                </a:lnTo>
                <a:lnTo>
                  <a:pt x="6581864" y="4387910"/>
                </a:lnTo>
                <a:lnTo>
                  <a:pt x="0" y="4387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111" r="-111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1863" y="695326"/>
            <a:ext cx="12243337" cy="1505757"/>
          </a:xfrm>
          <a:custGeom>
            <a:avLst/>
            <a:gdLst/>
            <a:ahLst/>
            <a:cxnLst/>
            <a:rect l="l" t="t" r="r" b="b"/>
            <a:pathLst>
              <a:path w="2849787" h="396578">
                <a:moveTo>
                  <a:pt x="36491" y="0"/>
                </a:moveTo>
                <a:lnTo>
                  <a:pt x="2813296" y="0"/>
                </a:lnTo>
                <a:cubicBezTo>
                  <a:pt x="2822974" y="0"/>
                  <a:pt x="2832255" y="3845"/>
                  <a:pt x="2839099" y="10688"/>
                </a:cubicBezTo>
                <a:cubicBezTo>
                  <a:pt x="2845942" y="17531"/>
                  <a:pt x="2849787" y="26813"/>
                  <a:pt x="2849787" y="36491"/>
                </a:cubicBezTo>
                <a:lnTo>
                  <a:pt x="2849787" y="360087"/>
                </a:lnTo>
                <a:cubicBezTo>
                  <a:pt x="2849787" y="369765"/>
                  <a:pt x="2845942" y="379047"/>
                  <a:pt x="2839099" y="385890"/>
                </a:cubicBezTo>
                <a:cubicBezTo>
                  <a:pt x="2832255" y="392733"/>
                  <a:pt x="2822974" y="396578"/>
                  <a:pt x="2813296" y="396578"/>
                </a:cubicBezTo>
                <a:lnTo>
                  <a:pt x="36491" y="396578"/>
                </a:lnTo>
                <a:cubicBezTo>
                  <a:pt x="26813" y="396578"/>
                  <a:pt x="17531" y="392733"/>
                  <a:pt x="10688" y="385890"/>
                </a:cubicBezTo>
                <a:cubicBezTo>
                  <a:pt x="3845" y="379047"/>
                  <a:pt x="0" y="369765"/>
                  <a:pt x="0" y="360087"/>
                </a:cubicBezTo>
                <a:lnTo>
                  <a:pt x="0" y="36491"/>
                </a:lnTo>
                <a:cubicBezTo>
                  <a:pt x="0" y="26813"/>
                  <a:pt x="3845" y="17531"/>
                  <a:pt x="10688" y="10688"/>
                </a:cubicBezTo>
                <a:cubicBezTo>
                  <a:pt x="17531" y="3845"/>
                  <a:pt x="26813" y="0"/>
                  <a:pt x="36491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2691863" y="342900"/>
            <a:ext cx="12243337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Strategic Disclosure and Accessibility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01982" y="3325416"/>
            <a:ext cx="10338418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The "If, When, and How":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Application Stage: 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Pros (clarity, legal protection) </a:t>
            </a:r>
            <a:b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vs. Cons (potential unconscious bias).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Interview Stage: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Focus on "Reasonable Accommodations" under the Employment Equality Acts.</a:t>
            </a:r>
          </a:p>
          <a:p>
            <a:pPr marL="690881" lvl="1" indent="-345440">
              <a:spcAft>
                <a:spcPts val="1200"/>
              </a:spcAft>
              <a:buFont typeface="Arial"/>
              <a:buChar char="•"/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The Conversation: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Use the "Accommodation Conversation" to focus on what you need to do to perform at your best, rather than on limitations.</a:t>
            </a:r>
          </a:p>
          <a:p>
            <a:pPr>
              <a:spcAft>
                <a:spcPts val="1200"/>
              </a:spcAft>
            </a:pP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Key Law:</a:t>
            </a: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 Familiarize yourself with the </a:t>
            </a:r>
            <a:b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Employment Equality Acts in Ireland </a:t>
            </a:r>
            <a:b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0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regarding</a:t>
            </a:r>
            <a:r>
              <a:rPr lang="en-US" sz="30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reasonable accommodations.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000" b="1" dirty="0">
              <a:solidFill>
                <a:srgbClr val="157AA3"/>
              </a:solidFill>
              <a:latin typeface="Noto Sans Bold Italics"/>
              <a:ea typeface="Noto Sans Bold Italics"/>
              <a:cs typeface="Noto Sans Bold Italics"/>
              <a:sym typeface="Noto Sans Bold Italics"/>
            </a:endParaRPr>
          </a:p>
        </p:txBody>
      </p:sp>
      <p:sp>
        <p:nvSpPr>
          <p:cNvPr id="6" name="Freeform 6" descr="People in a modern office space listening to a standing woman give a presentation"/>
          <p:cNvSpPr/>
          <p:nvPr/>
        </p:nvSpPr>
        <p:spPr>
          <a:xfrm>
            <a:off x="990600" y="3314700"/>
            <a:ext cx="6014964" cy="3945271"/>
          </a:xfrm>
          <a:custGeom>
            <a:avLst/>
            <a:gdLst/>
            <a:ahLst/>
            <a:cxnLst/>
            <a:rect l="l" t="t" r="r" b="b"/>
            <a:pathLst>
              <a:path w="5585197" h="3558178">
                <a:moveTo>
                  <a:pt x="0" y="0"/>
                </a:moveTo>
                <a:lnTo>
                  <a:pt x="5585197" y="0"/>
                </a:lnTo>
                <a:lnTo>
                  <a:pt x="5585197" y="3558178"/>
                </a:lnTo>
                <a:lnTo>
                  <a:pt x="0" y="3558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02" r="-840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33282" y="8304557"/>
            <a:ext cx="2854718" cy="1982443"/>
          </a:xfrm>
          <a:custGeom>
            <a:avLst/>
            <a:gdLst/>
            <a:ahLst/>
            <a:cxnLst/>
            <a:rect l="l" t="t" r="r" b="b"/>
            <a:pathLst>
              <a:path w="2854718" h="1982443">
                <a:moveTo>
                  <a:pt x="0" y="0"/>
                </a:moveTo>
                <a:lnTo>
                  <a:pt x="2854718" y="0"/>
                </a:lnTo>
                <a:lnTo>
                  <a:pt x="2854718" y="1982443"/>
                </a:lnTo>
                <a:lnTo>
                  <a:pt x="0" y="1982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57400" y="690808"/>
            <a:ext cx="14401800" cy="1505757"/>
          </a:xfrm>
          <a:custGeom>
            <a:avLst/>
            <a:gdLst/>
            <a:ahLst/>
            <a:cxnLst/>
            <a:rect l="l" t="t" r="r" b="b"/>
            <a:pathLst>
              <a:path w="4146608" h="396578">
                <a:moveTo>
                  <a:pt x="25078" y="0"/>
                </a:moveTo>
                <a:lnTo>
                  <a:pt x="4121530" y="0"/>
                </a:lnTo>
                <a:cubicBezTo>
                  <a:pt x="4128181" y="0"/>
                  <a:pt x="4134560" y="2642"/>
                  <a:pt x="4139263" y="7345"/>
                </a:cubicBezTo>
                <a:cubicBezTo>
                  <a:pt x="4143966" y="12048"/>
                  <a:pt x="4146608" y="18427"/>
                  <a:pt x="4146608" y="25078"/>
                </a:cubicBezTo>
                <a:lnTo>
                  <a:pt x="4146608" y="371500"/>
                </a:lnTo>
                <a:cubicBezTo>
                  <a:pt x="4146608" y="378151"/>
                  <a:pt x="4143966" y="384530"/>
                  <a:pt x="4139263" y="389233"/>
                </a:cubicBezTo>
                <a:cubicBezTo>
                  <a:pt x="4134560" y="393936"/>
                  <a:pt x="4128181" y="396578"/>
                  <a:pt x="4121530" y="396578"/>
                </a:cubicBezTo>
                <a:lnTo>
                  <a:pt x="25078" y="396578"/>
                </a:lnTo>
                <a:cubicBezTo>
                  <a:pt x="18427" y="396578"/>
                  <a:pt x="12048" y="393936"/>
                  <a:pt x="7345" y="389233"/>
                </a:cubicBezTo>
                <a:cubicBezTo>
                  <a:pt x="2642" y="384530"/>
                  <a:pt x="0" y="378151"/>
                  <a:pt x="0" y="371500"/>
                </a:cubicBezTo>
                <a:lnTo>
                  <a:pt x="0" y="25078"/>
                </a:lnTo>
                <a:cubicBezTo>
                  <a:pt x="0" y="18427"/>
                  <a:pt x="2642" y="12048"/>
                  <a:pt x="7345" y="7345"/>
                </a:cubicBezTo>
                <a:cubicBezTo>
                  <a:pt x="12048" y="2642"/>
                  <a:pt x="18427" y="0"/>
                  <a:pt x="25078" y="0"/>
                </a:cubicBezTo>
                <a:close/>
              </a:path>
            </a:pathLst>
          </a:custGeom>
          <a:solidFill>
            <a:srgbClr val="157AA3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1271924" y="342900"/>
            <a:ext cx="15744152" cy="19759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henomena"/>
                <a:ea typeface="Phenomena"/>
                <a:cs typeface="Phenomena"/>
                <a:sym typeface="Phenomena"/>
              </a:rPr>
              <a:t>Personal Branding and The Art of Chasing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0832" y="3314700"/>
            <a:ext cx="9067568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Tailoring Your CV: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Link your 3-5</a:t>
            </a: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 key skills 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directly to the </a:t>
            </a:r>
            <a:b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job description.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Showcase 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your resilience as a </a:t>
            </a:r>
            <a:b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</a:b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professional strength.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Strategic Follow-Up: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The 24-Hour Rule: 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Send a "Thank You" email within 24 hours of an interview or meeting.</a:t>
            </a:r>
          </a:p>
          <a:p>
            <a:pPr marL="734059" lvl="1" indent="-367030">
              <a:spcAft>
                <a:spcPts val="1200"/>
              </a:spcAft>
              <a:buFont typeface="Arial"/>
              <a:buChar char="•"/>
            </a:pPr>
            <a:r>
              <a:rPr lang="en-US" sz="3200" b="1" dirty="0">
                <a:solidFill>
                  <a:srgbClr val="157AA3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Reiterate Interest: </a:t>
            </a:r>
            <a:r>
              <a:rPr lang="en-US" sz="3200" dirty="0">
                <a:solidFill>
                  <a:srgbClr val="157AA3"/>
                </a:solidFill>
                <a:latin typeface="Noto Sans Italics"/>
                <a:ea typeface="Noto Sans Italics"/>
                <a:cs typeface="Noto Sans Italics"/>
                <a:sym typeface="Noto Sans Italics"/>
              </a:rPr>
              <a:t>Briefly mention one thing from the conversation that genuinely interested you to stay on their radar.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3200" dirty="0">
              <a:solidFill>
                <a:srgbClr val="157AA3"/>
              </a:solidFill>
              <a:latin typeface="Noto Sans Italics"/>
              <a:ea typeface="Noto Sans Italics"/>
              <a:cs typeface="Noto Sans Italics"/>
              <a:sym typeface="Noto Sans Italics"/>
            </a:endParaRPr>
          </a:p>
        </p:txBody>
      </p:sp>
      <p:sp>
        <p:nvSpPr>
          <p:cNvPr id="6" name="Freeform 6" descr="A group of people in an office space working together"/>
          <p:cNvSpPr/>
          <p:nvPr/>
        </p:nvSpPr>
        <p:spPr>
          <a:xfrm>
            <a:off x="9982200" y="3314699"/>
            <a:ext cx="6858000" cy="4369047"/>
          </a:xfrm>
          <a:custGeom>
            <a:avLst/>
            <a:gdLst/>
            <a:ahLst/>
            <a:cxnLst/>
            <a:rect l="l" t="t" r="r" b="b"/>
            <a:pathLst>
              <a:path w="6583603" h="4194236">
                <a:moveTo>
                  <a:pt x="0" y="0"/>
                </a:moveTo>
                <a:lnTo>
                  <a:pt x="6583603" y="0"/>
                </a:lnTo>
                <a:lnTo>
                  <a:pt x="6583603" y="4194236"/>
                </a:lnTo>
                <a:lnTo>
                  <a:pt x="0" y="4194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98" r="-839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da94fe-379d-4fae-b845-66df80e43f20">
      <Terms xmlns="http://schemas.microsoft.com/office/infopath/2007/PartnerControls"/>
    </lcf76f155ced4ddcb4097134ff3c332f>
    <TaxCatchAll xmlns="7942bc85-dec1-418e-b79a-c67ed2b3bf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AC8C06E08C8C4683D19BB8EE4A434F" ma:contentTypeVersion="19" ma:contentTypeDescription="Create a new document." ma:contentTypeScope="" ma:versionID="983f6f9dd4c1d9d22fe7bae92d56128b">
  <xsd:schema xmlns:xsd="http://www.w3.org/2001/XMLSchema" xmlns:xs="http://www.w3.org/2001/XMLSchema" xmlns:p="http://schemas.microsoft.com/office/2006/metadata/properties" xmlns:ns2="e8da94fe-379d-4fae-b845-66df80e43f20" xmlns:ns3="7942bc85-dec1-418e-b79a-c67ed2b3bf95" targetNamespace="http://schemas.microsoft.com/office/2006/metadata/properties" ma:root="true" ma:fieldsID="3ce91d10ce8408d3133e27005c0aae72" ns2:_="" ns3:_="">
    <xsd:import namespace="e8da94fe-379d-4fae-b845-66df80e43f20"/>
    <xsd:import namespace="7942bc85-dec1-418e-b79a-c67ed2b3bf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a94fe-379d-4fae-b845-66df80e4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4925d93-7c05-4a14-962c-e5fd9e076e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2bc85-dec1-418e-b79a-c67ed2b3bf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2c1ad5-3ed0-4b64-8129-c4a0592da68f}" ma:internalName="TaxCatchAll" ma:showField="CatchAllData" ma:web="7942bc85-dec1-418e-b79a-c67ed2b3bf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598D36-6DC8-45A3-A447-3426ADB13B03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e8da94fe-379d-4fae-b845-66df80e43f20"/>
    <ds:schemaRef ds:uri="http://purl.org/dc/elements/1.1/"/>
    <ds:schemaRef ds:uri="7942bc85-dec1-418e-b79a-c67ed2b3bf95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131B181-C810-4889-9B0D-C68B2B9FDD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da94fe-379d-4fae-b845-66df80e43f20"/>
    <ds:schemaRef ds:uri="7942bc85-dec1-418e-b79a-c67ed2b3bf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B8ED15-A7F0-4DC2-B25A-E877042C3C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685</Words>
  <Application>Microsoft Macintosh PowerPoint</Application>
  <PresentationFormat>Custom</PresentationFormat>
  <Paragraphs>93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Noto Sans</vt:lpstr>
      <vt:lpstr>Phenomena Bold</vt:lpstr>
      <vt:lpstr>Noto Sans Bold Italics</vt:lpstr>
      <vt:lpstr>Another Shabby</vt:lpstr>
      <vt:lpstr>Times New Roman MT Bold</vt:lpstr>
      <vt:lpstr>Noto Sans Bold</vt:lpstr>
      <vt:lpstr>Noto Sans Italics</vt:lpstr>
      <vt:lpstr>Open Sans Bold</vt:lpstr>
      <vt:lpstr>Phenomena</vt:lpstr>
      <vt:lpstr>Arial</vt:lpstr>
      <vt:lpstr>Calibri</vt:lpstr>
      <vt:lpstr>Office Theme</vt:lpstr>
      <vt:lpstr>Navigating the Modern Job Market </vt:lpstr>
      <vt:lpstr>Who am I?</vt:lpstr>
      <vt:lpstr>Introduction: The Modern Landscape</vt:lpstr>
      <vt:lpstr> Beyond Job Boards</vt:lpstr>
      <vt:lpstr>The Hidden Market</vt:lpstr>
      <vt:lpstr>Accessible Portals and Public Sector </vt:lpstr>
      <vt:lpstr>Public Jobs and Quotas</vt:lpstr>
      <vt:lpstr>Strategic Disclosure and Accessibility</vt:lpstr>
      <vt:lpstr>Personal Branding and The Art of Chasing</vt:lpstr>
      <vt:lpstr>Q&amp;A and Discussion</vt:lpstr>
      <vt:lpstr>Workshop Key Takeaways (The 3 Cs) </vt:lpstr>
      <vt:lpstr>PowerPoint Presentation</vt:lpstr>
      <vt:lpstr>PowerPoint Presentation</vt:lpstr>
      <vt:lpstr>Get in touch with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Job Search</dc:title>
  <dc:creator>Melissa Roa</dc:creator>
  <cp:lastModifiedBy>Jessica Reid</cp:lastModifiedBy>
  <cp:revision>7</cp:revision>
  <dcterms:created xsi:type="dcterms:W3CDTF">2006-08-16T00:00:00Z</dcterms:created>
  <dcterms:modified xsi:type="dcterms:W3CDTF">2026-04-13T13:59:28Z</dcterms:modified>
  <dc:identifier>DAHCvu_p34A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0x010100B8AC8C06E08C8C4683D19BB8EE4A434F</vt:lpwstr>
  </property>
  <property fmtid="{D5CDD505-2E9C-101B-9397-08002B2CF9AE}" pid="3" name="MediaServiceImageTags">
    <vt:lpwstr/>
  </property>
</Properties>
</file>