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</p:sldIdLst>
  <p:sldSz cx="18288000" cy="10287000"/>
  <p:notesSz cx="6858000" cy="9144000"/>
  <p:embeddedFontLst>
    <p:embeddedFont>
      <p:font typeface="Noto Sans" panose="020B0502040504020204" pitchFamily="34" charset="0"/>
      <p:regular r:id="rId23"/>
      <p:bold r:id="rId24"/>
      <p:italic r:id="rId25"/>
      <p:boldItalic r:id="rId26"/>
    </p:embeddedFont>
    <p:embeddedFont>
      <p:font typeface="Noto Sans Bold" panose="020B0802040504020204" charset="0"/>
      <p:regular r:id="rId27"/>
      <p:bold r:id="rId28"/>
    </p:embeddedFont>
    <p:embeddedFont>
      <p:font typeface="Open Sans Bold" panose="020B0604020202020204" charset="0"/>
      <p:regular r:id="rId29"/>
      <p:bold r:id="rId30"/>
    </p:embeddedFont>
    <p:embeddedFont>
      <p:font typeface="Phenomena" panose="020B0604020202020204" charset="-78"/>
      <p:regular r:id="rId31"/>
    </p:embeddedFont>
    <p:embeddedFont>
      <p:font typeface="Phenomena Bold" panose="020B0604020202020204" charset="-78"/>
      <p:regular r:id="rId32"/>
      <p:bold r:id="rId33"/>
    </p:embeddedFont>
    <p:embeddedFont>
      <p:font typeface="Times New Roman Bold" panose="02020803070505020304" pitchFamily="18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  <p15:guide id="4" orient="horz" pos="2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8" autoAdjust="0"/>
    <p:restoredTop sz="86422" autoAdjust="0"/>
  </p:normalViewPr>
  <p:slideViewPr>
    <p:cSldViewPr>
      <p:cViewPr varScale="1">
        <p:scale>
          <a:sx n="36" d="100"/>
          <a:sy n="36" d="100"/>
        </p:scale>
        <p:origin x="412" y="68"/>
      </p:cViewPr>
      <p:guideLst>
        <p:guide orient="horz" pos="1608"/>
        <p:guide pos="576"/>
        <p:guide orient="horz" pos="1224"/>
        <p:guide orient="horz" pos="2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1.7.2013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9067800" y="1567872"/>
            <a:ext cx="8180520" cy="42614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01" b="1" i="0" u="none" strike="noStrike" kern="1200" cap="none" spc="0" normalizeH="0" baseline="0" noProof="0" dirty="0">
                <a:ln>
                  <a:noFill/>
                </a:ln>
                <a:solidFill>
                  <a:srgbClr val="157AA3"/>
                </a:solidFill>
                <a:effectLst/>
                <a:uLnTx/>
                <a:uFillTx/>
                <a:latin typeface="Phenomena Bold"/>
                <a:ea typeface="Phenomena Bold"/>
                <a:cs typeface="Phenomena Bold"/>
                <a:sym typeface="Phenomena Bold"/>
              </a:rPr>
              <a:t>Interview Preparation Tips for </a:t>
            </a:r>
            <a:r>
              <a:rPr kumimoji="0" lang="en-US" sz="8101" b="1" i="0" u="sng" strike="noStrike" kern="1200" cap="none" spc="0" normalizeH="0" baseline="0" noProof="0" dirty="0">
                <a:ln>
                  <a:noFill/>
                </a:ln>
                <a:solidFill>
                  <a:srgbClr val="157AA3"/>
                </a:solidFill>
                <a:effectLst/>
                <a:uLnTx/>
                <a:uFillTx/>
                <a:latin typeface="Phenomena Bold"/>
                <a:ea typeface="Phenomena Bold"/>
                <a:cs typeface="Phenomena Bold"/>
                <a:sym typeface="Phenomena Bold"/>
              </a:rPr>
              <a:t>Beginners</a:t>
            </a:r>
          </a:p>
          <a:p>
            <a:pPr marL="0" marR="0" lvl="0" indent="0" algn="ctr" defTabSz="914400" rtl="0" eaLnBrk="1" fontAlgn="auto" latinLnBrk="0" hangingPunct="1">
              <a:lnSpc>
                <a:spcPts val="113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101" b="1" i="0" u="sng" strike="noStrike" kern="1200" cap="none" spc="0" normalizeH="0" baseline="0" noProof="0" dirty="0">
              <a:ln>
                <a:noFill/>
              </a:ln>
              <a:solidFill>
                <a:srgbClr val="157AA3"/>
              </a:solidFill>
              <a:effectLst/>
              <a:uLnTx/>
              <a:uFillTx/>
              <a:latin typeface="Phenomena Bold"/>
              <a:ea typeface="Phenomena Bold"/>
              <a:cs typeface="Phenomena Bold"/>
              <a:sym typeface="Phenomena Bold"/>
            </a:endParaRPr>
          </a:p>
        </p:txBody>
      </p:sp>
      <p:grpSp>
        <p:nvGrpSpPr>
          <p:cNvPr id="5" name="Group 5" descr="Coaching Close To You logo"/>
          <p:cNvGrpSpPr/>
          <p:nvPr/>
        </p:nvGrpSpPr>
        <p:grpSpPr>
          <a:xfrm>
            <a:off x="9152316" y="5907052"/>
            <a:ext cx="8241251" cy="3351248"/>
            <a:chOff x="0" y="0"/>
            <a:chExt cx="10988335" cy="44683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88294" cy="4468368"/>
            </a:xfrm>
            <a:custGeom>
              <a:avLst/>
              <a:gdLst/>
              <a:ahLst/>
              <a:cxnLst/>
              <a:rect l="l" t="t" r="r" b="b"/>
              <a:pathLst>
                <a:path w="10988294" h="4468368">
                  <a:moveTo>
                    <a:pt x="0" y="0"/>
                  </a:moveTo>
                  <a:lnTo>
                    <a:pt x="10988294" y="0"/>
                  </a:lnTo>
                  <a:lnTo>
                    <a:pt x="10988294" y="4468368"/>
                  </a:lnTo>
                  <a:lnTo>
                    <a:pt x="0" y="4468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677" b="-267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 descr="Smiling dark haired woman wearing a blue blazer"/>
          <p:cNvSpPr/>
          <p:nvPr/>
        </p:nvSpPr>
        <p:spPr>
          <a:xfrm>
            <a:off x="1028700" y="827624"/>
            <a:ext cx="6029992" cy="8430673"/>
          </a:xfrm>
          <a:custGeom>
            <a:avLst/>
            <a:gdLst/>
            <a:ahLst/>
            <a:cxnLst/>
            <a:rect l="l" t="t" r="r" b="b"/>
            <a:pathLst>
              <a:path w="8039989" h="11240897">
                <a:moveTo>
                  <a:pt x="0" y="0"/>
                </a:moveTo>
                <a:lnTo>
                  <a:pt x="8039989" y="0"/>
                </a:lnTo>
                <a:lnTo>
                  <a:pt x="8039989" y="11240897"/>
                </a:lnTo>
                <a:lnTo>
                  <a:pt x="0" y="1124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2" r="-7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4363249" y="9821510"/>
            <a:ext cx="4046246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b="1" dirty="0">
                <a:solidFill>
                  <a:srgbClr val="E5DED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©</a:t>
            </a:r>
            <a:r>
              <a:rPr lang="en-US" sz="1500" b="1" dirty="0" err="1">
                <a:solidFill>
                  <a:srgbClr val="E5DED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coachingclosetoyou</a:t>
            </a:r>
            <a:r>
              <a:rPr lang="en-US" sz="1500" b="1" dirty="0">
                <a:solidFill>
                  <a:srgbClr val="E5DED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 All rights reserved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62400" y="8358530"/>
            <a:ext cx="3081677" cy="93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5"/>
              </a:lnSpc>
            </a:pPr>
            <a:r>
              <a:rPr lang="en-US" sz="5454" b="1" dirty="0">
                <a:solidFill>
                  <a:srgbClr val="1D8FBD"/>
                </a:solidFill>
                <a:latin typeface="Phenomena Bold"/>
                <a:ea typeface="Phenomena Bold"/>
                <a:cs typeface="Phenomena Bold"/>
                <a:sym typeface="Phenomena Bold"/>
              </a:rPr>
              <a:t>Melissa Roa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25800" y="8572500"/>
            <a:ext cx="2308803" cy="1603335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752475"/>
            <a:ext cx="18316578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381000" y="614058"/>
            <a:ext cx="17935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Tips for Different Interview Formats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400127"/>
            <a:ext cx="15773400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📄The Spontaneous Interview: Mastering the CV Drop-off 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Manage Your Reserves: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If you have a condition that affects your energy levels (e.g., fat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ig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ue,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pain),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c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h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oos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 t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ime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of day when you ar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 reliably at your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sharpest. Do not schedule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a d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rop-off at the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end of a long day if you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r energy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dips.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b="1" u="none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Pre-Dro</a:t>
            </a:r>
            <a:r>
              <a:rPr lang="en-US" sz="37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 Ritual: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Take 5 minutes in your c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r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or at a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ne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rb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y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coffee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shop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bef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re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entering.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Check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y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u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r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phone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is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o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ff,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check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your appearance, and review your elevator pitch and the 3 things you love about the company. This is your mental preparation time.</a:t>
            </a:r>
          </a:p>
          <a:p>
            <a:pPr>
              <a:spcAft>
                <a:spcPts val="1200"/>
              </a:spcAft>
            </a:pPr>
            <a:endParaRPr lang="en-US" sz="37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>
              <a:spcAft>
                <a:spcPts val="1200"/>
              </a:spcAft>
            </a:pPr>
            <a:endParaRPr lang="en-US" sz="37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25800" y="8569365"/>
            <a:ext cx="2308803" cy="1603335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0805" y="723900"/>
            <a:ext cx="18517383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571500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The Core Content (What to Say)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423963"/>
            <a:ext cx="17373600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/>
            <a:r>
              <a:rPr lang="en-US" sz="4000" b="1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	The Hardest Question: "Tell me about yourself."</a:t>
            </a:r>
          </a:p>
          <a:p>
            <a:pPr lvl="1"/>
            <a:endParaRPr lang="en-US" sz="4000" b="1" dirty="0">
              <a:solidFill>
                <a:srgbClr val="1D8FBD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lvl="1"/>
            <a:r>
              <a:rPr lang="en-US" sz="3700" b="1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Formula: Past (Relevant</a:t>
            </a:r>
            <a:r>
              <a:rPr lang="en-US" sz="3700" b="1" u="none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Ex</a:t>
            </a:r>
            <a:r>
              <a:rPr lang="en-US" sz="3700" b="1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</a:t>
            </a:r>
            <a:r>
              <a:rPr lang="en-US" sz="3700" b="1" u="none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eri</a:t>
            </a:r>
            <a:r>
              <a:rPr lang="en-US" sz="3700" b="1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enc</a:t>
            </a:r>
            <a:r>
              <a:rPr lang="en-US" sz="3700" b="1" u="none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e) </a:t>
            </a:r>
            <a:r>
              <a:rPr lang="en-US" sz="3700" b="1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           Pre</a:t>
            </a:r>
            <a:r>
              <a:rPr lang="en-US" sz="3700" b="1" u="none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se</a:t>
            </a:r>
            <a:r>
              <a:rPr lang="en-US" sz="3700" b="1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nt (Your Current Role) </a:t>
            </a:r>
            <a:r>
              <a:rPr lang="en-US" sz="3700" b="1" u="none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                                                  </a:t>
            </a:r>
          </a:p>
          <a:p>
            <a:endParaRPr lang="en-US" sz="3700" b="1" u="none" dirty="0">
              <a:solidFill>
                <a:srgbClr val="1D8FBD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r>
              <a:rPr lang="en-US" sz="3700" b="1" u="none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                        </a:t>
            </a:r>
            <a:r>
              <a:rPr lang="en-US" sz="3700" b="1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Future (Why This Role). </a:t>
            </a:r>
            <a:r>
              <a:rPr lang="en-US" sz="3700" b="1" u="sng" dirty="0">
                <a:solidFill>
                  <a:srgbClr val="1D8FB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Keep it to 90 seconds. </a:t>
            </a:r>
          </a:p>
          <a:p>
            <a:endParaRPr lang="en-US" sz="3700" b="1" u="sng" dirty="0">
              <a:solidFill>
                <a:srgbClr val="1D8FBD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109" y="3467100"/>
            <a:ext cx="525691" cy="443551"/>
          </a:xfrm>
          <a:custGeom>
            <a:avLst/>
            <a:gdLst/>
            <a:ahLst/>
            <a:cxnLst/>
            <a:rect l="l" t="t" r="r" b="b"/>
            <a:pathLst>
              <a:path w="525691" h="443551">
                <a:moveTo>
                  <a:pt x="0" y="0"/>
                </a:moveTo>
                <a:lnTo>
                  <a:pt x="525691" y="0"/>
                </a:lnTo>
                <a:lnTo>
                  <a:pt x="525691" y="443552"/>
                </a:lnTo>
                <a:lnTo>
                  <a:pt x="0" y="4435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0800" y="4651663"/>
            <a:ext cx="995122" cy="558512"/>
          </a:xfrm>
          <a:custGeom>
            <a:avLst/>
            <a:gdLst/>
            <a:ahLst/>
            <a:cxnLst/>
            <a:rect l="l" t="t" r="r" b="b"/>
            <a:pathLst>
              <a:path w="995122" h="558512">
                <a:moveTo>
                  <a:pt x="0" y="0"/>
                </a:moveTo>
                <a:lnTo>
                  <a:pt x="995122" y="0"/>
                </a:lnTo>
                <a:lnTo>
                  <a:pt x="995122" y="558512"/>
                </a:lnTo>
                <a:lnTo>
                  <a:pt x="0" y="5585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00" y="5804188"/>
            <a:ext cx="995122" cy="558512"/>
          </a:xfrm>
          <a:custGeom>
            <a:avLst/>
            <a:gdLst/>
            <a:ahLst/>
            <a:cxnLst/>
            <a:rect l="l" t="t" r="r" b="b"/>
            <a:pathLst>
              <a:path w="995122" h="558512">
                <a:moveTo>
                  <a:pt x="0" y="0"/>
                </a:moveTo>
                <a:lnTo>
                  <a:pt x="995121" y="0"/>
                </a:lnTo>
                <a:lnTo>
                  <a:pt x="995121" y="558512"/>
                </a:lnTo>
                <a:lnTo>
                  <a:pt x="0" y="5585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849600" y="8648700"/>
            <a:ext cx="2308803" cy="1603335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1327"/>
            <a:ext cx="18517383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635794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Introducing the STAR Method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407569"/>
            <a:ext cx="167640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The simplest way to answer behavioral questions </a:t>
            </a:r>
            <a:b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("Tell me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about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 t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ime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you...")</a:t>
            </a:r>
          </a:p>
          <a:p>
            <a:pPr marL="863601" lvl="1" indent="-431801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 -</a:t>
            </a:r>
            <a:r>
              <a:rPr lang="en-US" sz="4000" b="1" u="none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Situ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ation: Set the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scene.</a:t>
            </a:r>
          </a:p>
          <a:p>
            <a:pPr marL="863601" lvl="1" indent="-431801">
              <a:spcAft>
                <a:spcPts val="1200"/>
              </a:spcAft>
              <a:buFont typeface="Arial"/>
              <a:buChar char="•"/>
            </a:pPr>
            <a:r>
              <a:rPr lang="en-US" sz="4000" b="1" u="none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 - 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Task: Describe you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r goal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  <a:p>
            <a:pPr marL="863601" lvl="1" indent="-431801">
              <a:spcAft>
                <a:spcPts val="1200"/>
              </a:spcAft>
              <a:buFont typeface="Arial"/>
              <a:buChar char="•"/>
            </a:pPr>
            <a:r>
              <a:rPr lang="en-US" sz="4000" b="1" u="none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 -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Action: What you did (use "I," not "we").</a:t>
            </a:r>
          </a:p>
          <a:p>
            <a:pPr marL="863601" lvl="1" indent="-431801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</a:t>
            </a:r>
            <a:r>
              <a:rPr lang="en-US" sz="4000" b="1" u="none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-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Result: What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wa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the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o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utcome?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U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se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n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umbers/facts if possible.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Practice: 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Use the STAR method to prepare 2-3 examples of </a:t>
            </a:r>
            <a:b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common skills, such as problem-solving or teamwork.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25800" y="8569365"/>
            <a:ext cx="2308803" cy="1603335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752475"/>
            <a:ext cx="18316579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614058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Answering Common Questions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390900"/>
            <a:ext cx="15468600" cy="501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29" lvl="1" indent="-399415">
              <a:spcAft>
                <a:spcPts val="1200"/>
              </a:spcAft>
              <a:buFont typeface="Arial"/>
              <a:buChar char="•"/>
            </a:pP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Why do you want to work here? (Connect</a:t>
            </a:r>
            <a:r>
              <a:rPr lang="en-US" sz="3699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your </a:t>
            </a:r>
            <a:r>
              <a:rPr lang="en-US" sz="3699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val</a:t>
            </a:r>
            <a:r>
              <a:rPr lang="en-US" sz="3699" b="1" u="none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ues/go</a:t>
            </a:r>
            <a:r>
              <a:rPr lang="en-US" sz="3699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als</a:t>
            </a: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to </a:t>
            </a:r>
            <a:r>
              <a:rPr lang="en-US" sz="3699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their</a:t>
            </a:r>
            <a:r>
              <a:rPr lang="en-US" sz="3699" b="1" u="none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mission</a:t>
            </a:r>
            <a:r>
              <a:rPr lang="en-US" sz="3699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.)</a:t>
            </a:r>
          </a:p>
          <a:p>
            <a:pPr marL="798829" lvl="1" indent="-399415">
              <a:spcAft>
                <a:spcPts val="1200"/>
              </a:spcAft>
              <a:buFont typeface="Arial"/>
              <a:buChar char="•"/>
            </a:pPr>
            <a:r>
              <a:rPr lang="en-US" sz="3699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Why are you</a:t>
            </a: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leaving your current job? (Focus on the</a:t>
            </a:r>
            <a:r>
              <a:rPr lang="en-US" sz="3699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99" b="1" u="none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po</a:t>
            </a:r>
            <a:r>
              <a:rPr lang="en-US" sz="3699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sitive move</a:t>
            </a:r>
            <a:r>
              <a:rPr lang="en-US" sz="3699" b="1" u="none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forward</a:t>
            </a:r>
            <a:r>
              <a:rPr lang="en-US" sz="3699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, no</a:t>
            </a: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</a:t>
            </a:r>
            <a:r>
              <a:rPr lang="en-US" sz="3699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the</a:t>
            </a:r>
            <a:r>
              <a:rPr lang="en-US" sz="3699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n</a:t>
            </a: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egative past.)</a:t>
            </a:r>
          </a:p>
          <a:p>
            <a:pPr marL="798829" lvl="1" indent="-399415">
              <a:spcAft>
                <a:spcPts val="1200"/>
              </a:spcAft>
              <a:buFont typeface="Arial"/>
              <a:buChar char="•"/>
            </a:pP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Your greatest strength/weakness? (</a:t>
            </a:r>
            <a:r>
              <a:rPr lang="en-US" sz="3699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Strength</a:t>
            </a: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3699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Relevant to the job</a:t>
            </a: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3699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Weakness</a:t>
            </a: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: A real, but </a:t>
            </a:r>
            <a:r>
              <a:rPr lang="en-US" sz="3699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minor fault you are actively working to improve</a:t>
            </a:r>
            <a:r>
              <a:rPr lang="en-US" sz="3699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.)</a:t>
            </a:r>
          </a:p>
          <a:p>
            <a:pPr>
              <a:spcAft>
                <a:spcPts val="1200"/>
              </a:spcAft>
            </a:pPr>
            <a:endParaRPr lang="en-US" sz="3699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79197" y="8664150"/>
            <a:ext cx="2308803" cy="1603335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752475"/>
            <a:ext cx="18316578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635794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Asking THEM Questions (Your Turn)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390900"/>
            <a:ext cx="15979244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601" lvl="1" indent="-431801">
              <a:spcAft>
                <a:spcPts val="1200"/>
              </a:spcAft>
              <a:buFont typeface="Arial"/>
              <a:buChar char="•"/>
            </a:pP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Always ask 2-3 prepared questions. Th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is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shows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i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nt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erest.</a:t>
            </a:r>
          </a:p>
          <a:p>
            <a:pPr marL="863601" lvl="1" indent="-431801">
              <a:spcAft>
                <a:spcPts val="1200"/>
              </a:spcAft>
              <a:buFont typeface="Arial"/>
              <a:buChar char="•"/>
            </a:pP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G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ood Examples: </a:t>
            </a:r>
          </a:p>
          <a:p>
            <a:pPr marL="863601" lvl="1" indent="-431801">
              <a:spcAft>
                <a:spcPts val="1200"/>
              </a:spcAft>
              <a:buAutoNum type="arabicPeriod"/>
            </a:pP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   "How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i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success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measured in this role?"  </a:t>
            </a:r>
          </a:p>
          <a:p>
            <a:pPr marL="863601" lvl="1" indent="-431801">
              <a:spcAft>
                <a:spcPts val="1200"/>
              </a:spcAft>
              <a:buAutoNum type="arabicPeriod"/>
            </a:pP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   "What's the team culture like?"</a:t>
            </a:r>
          </a:p>
          <a:p>
            <a:pPr marL="863601" lvl="1" indent="-431801">
              <a:spcAft>
                <a:spcPts val="1200"/>
              </a:spcAft>
              <a:buAutoNum type="arabicPeriod"/>
            </a:pP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    What can I expect from a workday as XX in the XX company?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>
              <a:spcAft>
                <a:spcPts val="1200"/>
              </a:spcAft>
            </a:pPr>
            <a:endParaRPr lang="en-US" sz="40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>
              <a:spcAft>
                <a:spcPts val="1200"/>
              </a:spcAft>
            </a:pPr>
            <a:endParaRPr lang="en-US" sz="40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25800" y="8572500"/>
            <a:ext cx="2308803" cy="1603335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752475"/>
            <a:ext cx="18316579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646582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Key Takeaways (The 3 Cs)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419475"/>
            <a:ext cx="15979244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601" lvl="1" indent="-431801">
              <a:spcAft>
                <a:spcPts val="1200"/>
              </a:spcAft>
              <a:buFont typeface="Arial"/>
              <a:buChar char="•"/>
            </a:pPr>
            <a:r>
              <a:rPr lang="en-US" sz="4000" b="1" dirty="0" err="1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Customise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: Your CV and answers to the job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description.</a:t>
            </a:r>
          </a:p>
          <a:p>
            <a:pPr marL="863601" lvl="1" indent="-431801">
              <a:spcAft>
                <a:spcPts val="1200"/>
              </a:spcAft>
              <a:buFont typeface="Arial"/>
              <a:buChar char="•"/>
            </a:pPr>
            <a:r>
              <a:rPr lang="en-US" sz="4000" b="1" u="none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</a:t>
            </a: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ommunicate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: Your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a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ccessibility</a:t>
            </a:r>
            <a:r>
              <a:rPr lang="en-US" sz="40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needs cl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early and professionally.</a:t>
            </a:r>
          </a:p>
          <a:p>
            <a:pPr marL="863601" lvl="1" indent="-431801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Control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: What you can (prep, logistics, tech) to reduce stress.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 </a:t>
            </a:r>
            <a:r>
              <a:rPr lang="en-US" sz="4000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Post-Interview</a:t>
            </a: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: Send a quick Thank You email within 24 hours. 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 Reiterate  your interest and thank them for their time.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>
              <a:spcAft>
                <a:spcPts val="1200"/>
              </a:spcAft>
            </a:pPr>
            <a:endParaRPr lang="en-US" sz="40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433282" y="8304557"/>
            <a:ext cx="2854718" cy="1982443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8675"/>
            <a:ext cx="18287936" cy="1522476"/>
          </a:xfrm>
          <a:custGeom>
            <a:avLst/>
            <a:gdLst/>
            <a:ahLst/>
            <a:cxnLst/>
            <a:rect l="l" t="t" r="r" b="b"/>
            <a:pathLst>
              <a:path w="24383915" h="2029968">
                <a:moveTo>
                  <a:pt x="400278" y="0"/>
                </a:moveTo>
                <a:lnTo>
                  <a:pt x="23983635" y="0"/>
                </a:lnTo>
                <a:cubicBezTo>
                  <a:pt x="24204795" y="0"/>
                  <a:pt x="24383915" y="93599"/>
                  <a:pt x="24383915" y="209169"/>
                </a:cubicBezTo>
                <a:lnTo>
                  <a:pt x="24383915" y="1820799"/>
                </a:lnTo>
                <a:cubicBezTo>
                  <a:pt x="24383915" y="1936369"/>
                  <a:pt x="24204795" y="2029968"/>
                  <a:pt x="23983635" y="2029968"/>
                </a:cubicBezTo>
                <a:lnTo>
                  <a:pt x="400278" y="2029968"/>
                </a:lnTo>
                <a:cubicBezTo>
                  <a:pt x="179117" y="2029968"/>
                  <a:pt x="0" y="1936369"/>
                  <a:pt x="0" y="1820799"/>
                </a:cubicBezTo>
                <a:lnTo>
                  <a:pt x="0" y="209169"/>
                </a:lnTo>
                <a:cubicBezTo>
                  <a:pt x="0" y="93599"/>
                  <a:pt x="179117" y="0"/>
                  <a:pt x="400278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450280"/>
            <a:ext cx="18288000" cy="21721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Q&amp;A / Discussion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409057"/>
            <a:ext cx="1645920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9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Do you have any questions? </a:t>
            </a:r>
          </a:p>
          <a:p>
            <a:pPr algn="ctr"/>
            <a:endParaRPr lang="en-US" sz="39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algn="ctr"/>
            <a:r>
              <a:rPr lang="en-US" sz="39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What is one interview-related question that you are feeling most anxious about right now?</a:t>
            </a:r>
          </a:p>
          <a:p>
            <a:pPr algn="just"/>
            <a:endParaRPr lang="en-US" sz="39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algn="ctr"/>
            <a:r>
              <a:rPr lang="en-US" sz="39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Thank you for showing up. That’s a win in itself!</a:t>
            </a:r>
          </a:p>
          <a:p>
            <a:pPr algn="ctr"/>
            <a:endParaRPr lang="en-US" sz="3900" b="1" dirty="0">
              <a:solidFill>
                <a:srgbClr val="15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/>
            <a:r>
              <a:rPr lang="en-US" sz="39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You are not alone on this path</a:t>
            </a:r>
          </a:p>
          <a:p>
            <a:pPr algn="ctr"/>
            <a:r>
              <a:rPr lang="en-US" sz="39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Your journey is valid and supported</a:t>
            </a:r>
          </a:p>
          <a:p>
            <a:pPr algn="just"/>
            <a:endParaRPr lang="en-US" sz="39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60853" y="399613"/>
            <a:ext cx="2854718" cy="1982443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80670" y="7038168"/>
            <a:ext cx="4441493" cy="1522476"/>
            <a:chOff x="0" y="0"/>
            <a:chExt cx="5921991" cy="2029968"/>
          </a:xfrm>
        </p:grpSpPr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922010" cy="2029968"/>
            </a:xfrm>
            <a:custGeom>
              <a:avLst/>
              <a:gdLst/>
              <a:ahLst/>
              <a:cxnLst/>
              <a:rect l="l" t="t" r="r" b="b"/>
              <a:pathLst>
                <a:path w="5922010" h="2029968">
                  <a:moveTo>
                    <a:pt x="450088" y="0"/>
                  </a:moveTo>
                  <a:lnTo>
                    <a:pt x="5471922" y="0"/>
                  </a:lnTo>
                  <a:cubicBezTo>
                    <a:pt x="5720461" y="0"/>
                    <a:pt x="5922010" y="201549"/>
                    <a:pt x="5922010" y="450088"/>
                  </a:cubicBezTo>
                  <a:lnTo>
                    <a:pt x="5922010" y="1579880"/>
                  </a:lnTo>
                  <a:cubicBezTo>
                    <a:pt x="5922010" y="1699260"/>
                    <a:pt x="5874639" y="1813687"/>
                    <a:pt x="5790184" y="1898142"/>
                  </a:cubicBezTo>
                  <a:cubicBezTo>
                    <a:pt x="5705729" y="1982597"/>
                    <a:pt x="5591302" y="2029968"/>
                    <a:pt x="5471922" y="2029968"/>
                  </a:cubicBezTo>
                  <a:lnTo>
                    <a:pt x="450088" y="2029968"/>
                  </a:lnTo>
                  <a:cubicBezTo>
                    <a:pt x="201549" y="2029968"/>
                    <a:pt x="0" y="1828419"/>
                    <a:pt x="0" y="1579880"/>
                  </a:cubicBezTo>
                  <a:lnTo>
                    <a:pt x="0" y="450088"/>
                  </a:lnTo>
                  <a:cubicBezTo>
                    <a:pt x="0" y="201549"/>
                    <a:pt x="201549" y="0"/>
                    <a:pt x="450088" y="0"/>
                  </a:cubicBezTo>
                  <a:close/>
                </a:path>
              </a:pathLst>
            </a:custGeom>
            <a:solidFill>
              <a:srgbClr val="157AA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" y="1030224"/>
            <a:ext cx="9556528" cy="1522476"/>
          </a:xfrm>
          <a:custGeom>
            <a:avLst/>
            <a:gdLst/>
            <a:ahLst/>
            <a:cxnLst/>
            <a:rect l="l" t="t" r="r" b="b"/>
            <a:pathLst>
              <a:path w="12742038" h="2029968">
                <a:moveTo>
                  <a:pt x="209169" y="0"/>
                </a:moveTo>
                <a:lnTo>
                  <a:pt x="12532868" y="0"/>
                </a:lnTo>
                <a:cubicBezTo>
                  <a:pt x="12648438" y="0"/>
                  <a:pt x="12742038" y="93599"/>
                  <a:pt x="12742038" y="209169"/>
                </a:cubicBezTo>
                <a:lnTo>
                  <a:pt x="12742038" y="1820799"/>
                </a:lnTo>
                <a:cubicBezTo>
                  <a:pt x="12742038" y="1936369"/>
                  <a:pt x="12648438" y="2029968"/>
                  <a:pt x="12532868" y="2029968"/>
                </a:cubicBezTo>
                <a:lnTo>
                  <a:pt x="209169" y="2029968"/>
                </a:lnTo>
                <a:cubicBezTo>
                  <a:pt x="93599" y="2029968"/>
                  <a:pt x="0" y="1936369"/>
                  <a:pt x="0" y="1820799"/>
                </a:cubicBezTo>
                <a:lnTo>
                  <a:pt x="0" y="209169"/>
                </a:lnTo>
                <a:cubicBezTo>
                  <a:pt x="0" y="93599"/>
                  <a:pt x="93599" y="0"/>
                  <a:pt x="209169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>
            <a:spLocks noGrp="1"/>
          </p:cNvSpPr>
          <p:nvPr>
            <p:ph type="title" idx="4294967295"/>
          </p:nvPr>
        </p:nvSpPr>
        <p:spPr>
          <a:xfrm>
            <a:off x="914400" y="571500"/>
            <a:ext cx="9556562" cy="21721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Get in touch with us!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81400" y="6667500"/>
            <a:ext cx="4441493" cy="217211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9799"/>
              </a:lnSpc>
            </a:pPr>
            <a:r>
              <a:rPr lang="en-US" sz="6998" dirty="0">
                <a:solidFill>
                  <a:srgbClr val="FFFFFF"/>
                </a:solidFill>
                <a:latin typeface="Phenomena"/>
                <a:ea typeface="Phenomena"/>
                <a:cs typeface="Phenomena"/>
                <a:sym typeface="Phenomena"/>
              </a:rPr>
              <a:t>Thank You</a:t>
            </a:r>
          </a:p>
        </p:txBody>
      </p:sp>
      <p:sp>
        <p:nvSpPr>
          <p:cNvPr id="10" name="Freeform 10" descr="Smiling dark haired woman working on laptop"/>
          <p:cNvSpPr/>
          <p:nvPr/>
        </p:nvSpPr>
        <p:spPr>
          <a:xfrm>
            <a:off x="10980051" y="0"/>
            <a:ext cx="7307961" cy="10287000"/>
          </a:xfrm>
          <a:custGeom>
            <a:avLst/>
            <a:gdLst/>
            <a:ahLst/>
            <a:cxnLst/>
            <a:rect l="l" t="t" r="r" b="b"/>
            <a:pathLst>
              <a:path w="9743948" h="13716000">
                <a:moveTo>
                  <a:pt x="0" y="0"/>
                </a:moveTo>
                <a:lnTo>
                  <a:pt x="9743948" y="0"/>
                </a:lnTo>
                <a:lnTo>
                  <a:pt x="9743948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681" r="-236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980051" y="9115740"/>
            <a:ext cx="7307949" cy="12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6"/>
              </a:lnSpc>
            </a:pPr>
            <a:r>
              <a:rPr lang="en-US" sz="3434" b="1" spc="-13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www.coachingclosetoyou.com</a:t>
            </a:r>
          </a:p>
          <a:p>
            <a:pPr algn="l">
              <a:lnSpc>
                <a:spcPts val="3296"/>
              </a:lnSpc>
            </a:pPr>
            <a:r>
              <a:rPr lang="en-US" sz="3434" b="1" spc="-13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@coachingclosetoyou.en</a:t>
            </a:r>
          </a:p>
          <a:p>
            <a:pPr algn="l">
              <a:lnSpc>
                <a:spcPts val="3296"/>
              </a:lnSpc>
            </a:pPr>
            <a:r>
              <a:rPr lang="en-US" sz="3434" b="1" spc="-13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melissa@coachingclosetoyou.com</a:t>
            </a:r>
          </a:p>
        </p:txBody>
      </p:sp>
      <p:grpSp>
        <p:nvGrpSpPr>
          <p:cNvPr id="17" name="Group 17" descr="QR code with website link"/>
          <p:cNvGrpSpPr>
            <a:grpSpLocks noChangeAspect="1"/>
          </p:cNvGrpSpPr>
          <p:nvPr/>
        </p:nvGrpSpPr>
        <p:grpSpPr>
          <a:xfrm>
            <a:off x="4051333" y="3006852"/>
            <a:ext cx="3511296" cy="3511296"/>
            <a:chOff x="0" y="0"/>
            <a:chExt cx="4681728" cy="46817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81728" cy="4681728"/>
            </a:xfrm>
            <a:custGeom>
              <a:avLst/>
              <a:gdLst/>
              <a:ahLst/>
              <a:cxnLst/>
              <a:rect l="l" t="t" r="r" b="b"/>
              <a:pathLst>
                <a:path w="4681728" h="4681728">
                  <a:moveTo>
                    <a:pt x="0" y="0"/>
                  </a:moveTo>
                  <a:lnTo>
                    <a:pt x="4681728" y="0"/>
                  </a:lnTo>
                  <a:lnTo>
                    <a:pt x="4681728" y="4681728"/>
                  </a:lnTo>
                  <a:lnTo>
                    <a:pt x="0" y="4681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433282" y="8267700"/>
            <a:ext cx="2854718" cy="1982443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0" y="1028700"/>
            <a:ext cx="4785646" cy="1522381"/>
          </a:xfrm>
          <a:custGeom>
            <a:avLst/>
            <a:gdLst/>
            <a:ahLst/>
            <a:cxnLst/>
            <a:rect l="l" t="t" r="r" b="b"/>
            <a:pathLst>
              <a:path w="6380861" h="2029841">
                <a:moveTo>
                  <a:pt x="417703" y="0"/>
                </a:moveTo>
                <a:lnTo>
                  <a:pt x="5963285" y="0"/>
                </a:lnTo>
                <a:cubicBezTo>
                  <a:pt x="6074029" y="0"/>
                  <a:pt x="6180328" y="43942"/>
                  <a:pt x="6258560" y="122301"/>
                </a:cubicBezTo>
                <a:cubicBezTo>
                  <a:pt x="6336792" y="200660"/>
                  <a:pt x="6380861" y="306832"/>
                  <a:pt x="6380861" y="417576"/>
                </a:cubicBezTo>
                <a:lnTo>
                  <a:pt x="6380861" y="1612138"/>
                </a:lnTo>
                <a:cubicBezTo>
                  <a:pt x="6380861" y="1722882"/>
                  <a:pt x="6336919" y="1829181"/>
                  <a:pt x="6258560" y="1907540"/>
                </a:cubicBezTo>
                <a:cubicBezTo>
                  <a:pt x="6180201" y="1985899"/>
                  <a:pt x="6074029" y="2029841"/>
                  <a:pt x="5963285" y="2029841"/>
                </a:cubicBezTo>
                <a:lnTo>
                  <a:pt x="417703" y="2029841"/>
                </a:lnTo>
                <a:cubicBezTo>
                  <a:pt x="306959" y="2029841"/>
                  <a:pt x="200660" y="1985899"/>
                  <a:pt x="122428" y="1907540"/>
                </a:cubicBezTo>
                <a:cubicBezTo>
                  <a:pt x="44196" y="1829181"/>
                  <a:pt x="0" y="1723009"/>
                  <a:pt x="0" y="1612265"/>
                </a:cubicBezTo>
                <a:lnTo>
                  <a:pt x="0" y="417703"/>
                </a:lnTo>
                <a:cubicBezTo>
                  <a:pt x="0" y="306959"/>
                  <a:pt x="43942" y="200660"/>
                  <a:pt x="122301" y="122301"/>
                </a:cubicBezTo>
                <a:cubicBezTo>
                  <a:pt x="200660" y="43942"/>
                  <a:pt x="306959" y="0"/>
                  <a:pt x="41770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6872886" y="495300"/>
            <a:ext cx="4785714" cy="21721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Who am 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399" y="4457699"/>
            <a:ext cx="16002001" cy="3956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80"/>
              </a:lnSpc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I’m a Career Coach and Certified Life &amp; Business Coach with over 9 years of experience. I use NLP techniques to boost self-awareness and help professionals align their careers with purpose. My focus is on career strategy and growth, empowering people to move forward with clarity, confidence, structure, and intention.</a:t>
            </a:r>
          </a:p>
          <a:p>
            <a:pPr>
              <a:lnSpc>
                <a:spcPts val="5180"/>
              </a:lnSpc>
            </a:pPr>
            <a:endParaRPr lang="en-US" sz="37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grpSp>
        <p:nvGrpSpPr>
          <p:cNvPr id="10" name="Group 10" descr="smiling dark haired woman wearing pink checked jacket"/>
          <p:cNvGrpSpPr/>
          <p:nvPr/>
        </p:nvGrpSpPr>
        <p:grpSpPr>
          <a:xfrm>
            <a:off x="1028700" y="825553"/>
            <a:ext cx="3222067" cy="3222053"/>
            <a:chOff x="0" y="0"/>
            <a:chExt cx="4296089" cy="42960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96029" cy="4296029"/>
            </a:xfrm>
            <a:custGeom>
              <a:avLst/>
              <a:gdLst/>
              <a:ahLst/>
              <a:cxnLst/>
              <a:rect l="l" t="t" r="r" b="b"/>
              <a:pathLst>
                <a:path w="4296029" h="4296029">
                  <a:moveTo>
                    <a:pt x="4296029" y="2148078"/>
                  </a:moveTo>
                  <a:cubicBezTo>
                    <a:pt x="4296029" y="3334385"/>
                    <a:pt x="3334258" y="4296029"/>
                    <a:pt x="2147951" y="4296029"/>
                  </a:cubicBezTo>
                  <a:cubicBezTo>
                    <a:pt x="961644" y="4296029"/>
                    <a:pt x="0" y="3334385"/>
                    <a:pt x="0" y="2148078"/>
                  </a:cubicBezTo>
                  <a:cubicBezTo>
                    <a:pt x="0" y="961771"/>
                    <a:pt x="961771" y="0"/>
                    <a:pt x="2148078" y="0"/>
                  </a:cubicBezTo>
                  <a:cubicBezTo>
                    <a:pt x="3334385" y="0"/>
                    <a:pt x="4296029" y="961771"/>
                    <a:pt x="4296029" y="2148078"/>
                  </a:cubicBezTo>
                  <a:close/>
                </a:path>
              </a:pathLst>
            </a:custGeom>
            <a:blipFill>
              <a:blip r:embed="rId4"/>
              <a:stretch>
                <a:fillRect l="-1" b="-500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433282" y="8304557"/>
            <a:ext cx="2854718" cy="1982443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2950"/>
            <a:ext cx="18316575" cy="1831486"/>
          </a:xfrm>
          <a:custGeom>
            <a:avLst/>
            <a:gdLst/>
            <a:ahLst/>
            <a:cxnLst/>
            <a:rect l="l" t="t" r="r" b="b"/>
            <a:pathLst>
              <a:path w="24422100" h="2441981">
                <a:moveTo>
                  <a:pt x="0" y="0"/>
                </a:moveTo>
                <a:lnTo>
                  <a:pt x="24422100" y="0"/>
                </a:lnTo>
                <a:lnTo>
                  <a:pt x="24422100" y="2441981"/>
                </a:lnTo>
                <a:lnTo>
                  <a:pt x="0" y="2441981"/>
                </a:ln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571500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Today you'll learn 3 Types of "Interviews"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390900"/>
            <a:ext cx="15621000" cy="529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5821" lvl="2" indent="-281940">
              <a:lnSpc>
                <a:spcPts val="5180"/>
              </a:lnSpc>
              <a:buFont typeface="Arial"/>
              <a:buChar char="⚬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1. Traditional: In-person or Live Video (formal setting).</a:t>
            </a:r>
          </a:p>
          <a:p>
            <a:pPr marL="845823" lvl="2" indent="-281941">
              <a:lnSpc>
                <a:spcPts val="5180"/>
              </a:lnSpc>
              <a:buFont typeface="Arial"/>
              <a:buChar char="⚬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2. Virtual: Pre-recorded/One-way video or phone calls.</a:t>
            </a:r>
          </a:p>
          <a:p>
            <a:pPr marL="845823" lvl="2" indent="-281941">
              <a:lnSpc>
                <a:spcPts val="5180"/>
              </a:lnSpc>
              <a:buFont typeface="Arial"/>
              <a:buChar char="⚬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3. The Application/CV Drop: The crucial first "screening" interview that happens before you even speak to a person.</a:t>
            </a:r>
          </a:p>
          <a:p>
            <a:pPr marL="798831" lvl="2" indent="-266277">
              <a:lnSpc>
                <a:spcPts val="5180"/>
              </a:lnSpc>
              <a:buFont typeface="Arial"/>
              <a:buChar char="⚬"/>
            </a:pPr>
            <a:endParaRPr lang="en-US" sz="37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798831" lvl="2" indent="-266277">
              <a:lnSpc>
                <a:spcPts val="5180"/>
              </a:lnSpc>
              <a:buFont typeface="Arial"/>
              <a:buChar char="⚬"/>
            </a:pPr>
            <a:r>
              <a:rPr lang="en-US" sz="37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Core Principle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: "</a:t>
            </a:r>
            <a:r>
              <a:rPr lang="en-US" sz="3700" b="1" u="sng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Preparation reduces anxiety</a:t>
            </a:r>
            <a:r>
              <a:rPr lang="en-US" sz="3700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Our goal is to make you feel confident and in control."</a:t>
            </a:r>
          </a:p>
          <a:p>
            <a:pPr marL="845823" lvl="2" indent="-281941">
              <a:lnSpc>
                <a:spcPts val="5180"/>
              </a:lnSpc>
            </a:pPr>
            <a:endParaRPr lang="en-US" sz="37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433282" y="8304557"/>
            <a:ext cx="2854718" cy="1982443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752475"/>
            <a:ext cx="18316578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635794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The Pre-Interview Preparation (The Foundation)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7844" y="3390900"/>
            <a:ext cx="16862956" cy="6817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🔍 </a:t>
            </a: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Research is Your Superpower</a:t>
            </a:r>
          </a:p>
          <a:p>
            <a:pPr marL="845821" lvl="2" indent="-281940">
              <a:spcAft>
                <a:spcPts val="1200"/>
              </a:spcAft>
              <a:buFont typeface="Arial"/>
              <a:buChar char="⚬"/>
            </a:pPr>
            <a:r>
              <a:rPr lang="en-US" sz="37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The Company: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What do they do? Check their "About Us" page, mission, and recent news.</a:t>
            </a:r>
          </a:p>
          <a:p>
            <a:pPr marL="845821" lvl="2" indent="-281940">
              <a:spcAft>
                <a:spcPts val="1200"/>
              </a:spcAft>
              <a:buFont typeface="Arial"/>
              <a:buChar char="⚬"/>
            </a:pPr>
            <a:r>
              <a:rPr lang="en-US" sz="37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Tip: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Find one thing they do that genuinely interests you to mention.</a:t>
            </a:r>
          </a:p>
          <a:p>
            <a:pPr marL="845823" lvl="2" indent="-281941">
              <a:spcAft>
                <a:spcPts val="1200"/>
              </a:spcAft>
              <a:buFont typeface="Arial"/>
              <a:buChar char="⚬"/>
            </a:pPr>
            <a:r>
              <a:rPr lang="en-US" sz="37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The Job: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Print the job description. Highlight 3-5 key skills they are looking for. Your answers must link back to these!</a:t>
            </a:r>
          </a:p>
          <a:p>
            <a:pPr marL="845821" lvl="2" indent="-281940">
              <a:spcAft>
                <a:spcPts val="1200"/>
              </a:spcAft>
              <a:buFont typeface="Arial"/>
              <a:buChar char="⚬"/>
            </a:pPr>
            <a:r>
              <a:rPr lang="en-US" sz="37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The Interview</a:t>
            </a:r>
            <a:r>
              <a:rPr lang="en-US" sz="3700" b="1" u="none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er</a:t>
            </a:r>
            <a:r>
              <a:rPr lang="en-US" sz="37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(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f kn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w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):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Ch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ec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k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L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nk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dIn, wha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are their roles? </a:t>
            </a:r>
          </a:p>
          <a:p>
            <a:pPr marL="845821" lvl="2" indent="-281940">
              <a:spcAft>
                <a:spcPts val="1200"/>
              </a:spcAft>
              <a:buFont typeface="Arial"/>
              <a:buChar char="⚬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This helps you </a:t>
            </a:r>
            <a:r>
              <a:rPr lang="en-US" sz="3700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understand their perspective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  <a:p>
            <a:pPr marL="798831" lvl="2" indent="-266277">
              <a:spcAft>
                <a:spcPts val="1200"/>
              </a:spcAft>
              <a:buFont typeface="Arial"/>
              <a:buChar char="⚬"/>
            </a:pPr>
            <a:endParaRPr lang="en-US" sz="37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845823" lvl="2" indent="-281941">
              <a:spcAft>
                <a:spcPts val="1200"/>
              </a:spcAft>
            </a:pPr>
            <a:endParaRPr lang="en-US" sz="37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154400" y="8801100"/>
            <a:ext cx="2115106" cy="1468824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752475"/>
            <a:ext cx="18316579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381000" y="650299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🦼 Accessibility &amp; Disclosure (The Irish Context)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390900"/>
            <a:ext cx="16002000" cy="594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Know Your Rights</a:t>
            </a:r>
          </a:p>
          <a:p>
            <a:pPr marL="845821" lvl="2" indent="-281940">
              <a:spcAft>
                <a:spcPts val="1200"/>
              </a:spcAft>
              <a:buFont typeface="Arial"/>
              <a:buChar char="⚬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If you need it, you can just mention the Employment Equality Acts in Ireland. Employers must provide "reasonable accommodations."</a:t>
            </a:r>
            <a:endParaRPr lang="en-US" sz="23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>
              <a:spcAft>
                <a:spcPts val="1200"/>
              </a:spcAft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The Accommodation Conversation:</a:t>
            </a:r>
          </a:p>
          <a:p>
            <a:pPr marL="845821" lvl="2" indent="-281940">
              <a:spcAft>
                <a:spcPts val="1200"/>
              </a:spcAft>
              <a:buFont typeface="Arial"/>
              <a:buChar char="⚬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When do you ask: The best time is </a:t>
            </a:r>
            <a:r>
              <a:rPr lang="en-US" sz="3700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after you get the interview invite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  <a:p>
            <a:pPr marL="845821" lvl="2" indent="-281940">
              <a:spcAft>
                <a:spcPts val="1200"/>
              </a:spcAft>
              <a:buFont typeface="Arial"/>
              <a:buChar char="⚬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How to Ask: Keep it professional and </a:t>
            </a:r>
            <a:r>
              <a:rPr lang="en-US" sz="3700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simple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(You will get a template message)</a:t>
            </a:r>
          </a:p>
          <a:p>
            <a:pPr marL="845821" lvl="2" indent="-281940">
              <a:spcAft>
                <a:spcPts val="1200"/>
              </a:spcAft>
              <a:buFont typeface="Arial"/>
              <a:buChar char="⚬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Crucial Point: </a:t>
            </a:r>
            <a:r>
              <a:rPr lang="en-US" sz="3700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Focus on the accommodation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you 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ee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 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the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job w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ll, no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a d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agnosis.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752475"/>
            <a:ext cx="18316578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635794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Tips for Different Interview Formats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390900"/>
            <a:ext cx="16230600" cy="6509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🧑‍🤝‍🧑 In-Person Interview Tips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Logistics Check: Practice the route, check traffic, and familiarize yourself with the building entrance. </a:t>
            </a:r>
            <a:r>
              <a:rPr lang="en-US" sz="3700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Arrive 10-15 minutes early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Dress Code: Smart, clean, and comfortable. If you're unsure, "business casual" is usu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ll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y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saf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he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Esse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nti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als: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Br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in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g a folder with: extra CV copies, a notepad and 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pe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 (for taking notes!), and your pre-prepared questions.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Body Language: Maintain eye contact (or f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ocus on the in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terviewer's forehea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d)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, a firm handshake, and listen intently before answering.</a:t>
            </a:r>
          </a:p>
          <a:p>
            <a:pPr marL="845821" lvl="2" indent="-281940">
              <a:spcAft>
                <a:spcPts val="1200"/>
              </a:spcAft>
              <a:buFont typeface="Arial"/>
              <a:buChar char="⚬"/>
            </a:pPr>
            <a:endParaRPr lang="en-US" sz="37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825258" y="8595795"/>
            <a:ext cx="2308803" cy="1603335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752475"/>
            <a:ext cx="18316579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635794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Tips for Different Interview Formats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390900"/>
            <a:ext cx="15392400" cy="578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💻 Online/Video Interview Tips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Tech Check: </a:t>
            </a:r>
            <a:r>
              <a:rPr lang="en-US" sz="3700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Test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your microphone, camera, and internet connection 3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0 minutes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b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fore. 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he S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etti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ng: A neutr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al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backg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rou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nd (or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a professional virtual background), good lighting 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Minimize Distractions: Mute your phone, close unnecessary browser tab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s, and warn household memb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ers.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The Eye Trick: Look at the camera lens when speaking, </a:t>
            </a:r>
            <a:b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not the screen.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02981" y="8724900"/>
            <a:ext cx="2308819" cy="1457574"/>
            <a:chOff x="-455410" y="-299210"/>
            <a:chExt cx="3806317" cy="2643252"/>
          </a:xfrm>
        </p:grpSpPr>
        <p:sp>
          <p:nvSpPr>
            <p:cNvPr id="3" name="Freeform 3"/>
            <p:cNvSpPr/>
            <p:nvPr/>
          </p:nvSpPr>
          <p:spPr>
            <a:xfrm>
              <a:off x="-455410" y="-299210"/>
              <a:ext cx="3806317" cy="2643252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752475"/>
            <a:ext cx="18316579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635794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Tips for Different Interview Formats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398639"/>
            <a:ext cx="15392400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📄 The Application / CV Drop-Off (The Initial Screening)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Why it'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an interview: "Your CV and cover letter are being 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interviewed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first!"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 err="1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Customis</a:t>
            </a:r>
            <a:r>
              <a:rPr lang="en-US" sz="3700" u="none" dirty="0" err="1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Ev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erythi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ng: NEVER use a gene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ric CV/Cover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Letter.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Tweak it to include keywords from the job description.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Attention to Detail: Check for spelling and grammar errors three time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s. A clean CV shows attention to detail.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Onlin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 Forms: Treat every box like a key question. Be clear, concise, and professional. Save your answers in a document in case the form crashes!</a:t>
            </a:r>
          </a:p>
          <a:p>
            <a:pPr>
              <a:spcAft>
                <a:spcPts val="1200"/>
              </a:spcAft>
            </a:pPr>
            <a:endParaRPr lang="en-US" sz="37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826797" y="8648700"/>
            <a:ext cx="2308803" cy="1603335"/>
            <a:chOff x="0" y="0"/>
            <a:chExt cx="3806291" cy="2643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6317" cy="2643251"/>
            </a:xfrm>
            <a:custGeom>
              <a:avLst/>
              <a:gdLst/>
              <a:ahLst/>
              <a:cxnLst/>
              <a:rect l="l" t="t" r="r" b="b"/>
              <a:pathLst>
                <a:path w="3806317" h="2643251">
                  <a:moveTo>
                    <a:pt x="0" y="0"/>
                  </a:moveTo>
                  <a:lnTo>
                    <a:pt x="3806317" y="0"/>
                  </a:lnTo>
                  <a:lnTo>
                    <a:pt x="3806317" y="2643251"/>
                  </a:lnTo>
                  <a:lnTo>
                    <a:pt x="0" y="264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752475"/>
            <a:ext cx="18316578" cy="1839473"/>
          </a:xfrm>
          <a:custGeom>
            <a:avLst/>
            <a:gdLst/>
            <a:ahLst/>
            <a:cxnLst/>
            <a:rect l="l" t="t" r="r" b="b"/>
            <a:pathLst>
              <a:path w="24689845" h="2452631">
                <a:moveTo>
                  <a:pt x="568853" y="0"/>
                </a:moveTo>
                <a:lnTo>
                  <a:pt x="24120997" y="0"/>
                </a:lnTo>
                <a:cubicBezTo>
                  <a:pt x="24435310" y="0"/>
                  <a:pt x="24689845" y="134102"/>
                  <a:pt x="24689845" y="299352"/>
                </a:cubicBezTo>
                <a:lnTo>
                  <a:pt x="24689845" y="2153153"/>
                </a:lnTo>
                <a:cubicBezTo>
                  <a:pt x="24689845" y="2232632"/>
                  <a:pt x="24629787" y="2308736"/>
                  <a:pt x="24523071" y="2364893"/>
                </a:cubicBezTo>
                <a:cubicBezTo>
                  <a:pt x="24416358" y="2421050"/>
                  <a:pt x="24271739" y="2452631"/>
                  <a:pt x="24120704" y="2452631"/>
                </a:cubicBezTo>
                <a:lnTo>
                  <a:pt x="568853" y="2452631"/>
                </a:lnTo>
                <a:cubicBezTo>
                  <a:pt x="254832" y="2452504"/>
                  <a:pt x="0" y="2318402"/>
                  <a:pt x="0" y="2153153"/>
                </a:cubicBezTo>
                <a:lnTo>
                  <a:pt x="0" y="299352"/>
                </a:lnTo>
                <a:cubicBezTo>
                  <a:pt x="0" y="134102"/>
                  <a:pt x="254832" y="0"/>
                  <a:pt x="568853" y="0"/>
                </a:cubicBezTo>
                <a:close/>
              </a:path>
            </a:pathLst>
          </a:custGeom>
          <a:solidFill>
            <a:srgbClr val="157AA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0" y="635794"/>
            <a:ext cx="18316575" cy="1938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Tips for Different Interview Formats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3394412"/>
            <a:ext cx="15773400" cy="594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15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📄The Spontaneous Interview: Mastering the CV Drop-off 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When you drop off a CV in person, assume the person who receives it </a:t>
            </a:r>
            <a:r>
              <a:rPr lang="en-US" sz="3700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might be the hiring manager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, and the 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interview 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starts now.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A. Timing is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Ev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erythi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ng (Especially fo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r Energy</a:t>
            </a: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 Managem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ent)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Optimal Timing: The best time for </a:t>
            </a:r>
            <a:r>
              <a:rPr lang="en-US" sz="3700" u="sng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walk-ins is typically 9:30 AM to 11:00 AM or 2:00 PM to 4:00 PM.</a:t>
            </a:r>
          </a:p>
          <a:p>
            <a:pPr marL="798831" lvl="1" indent="-399416">
              <a:spcAft>
                <a:spcPts val="1200"/>
              </a:spcAft>
              <a:buFont typeface="Arial"/>
              <a:buChar char="•"/>
            </a:pPr>
            <a:r>
              <a:rPr lang="en-US" sz="3700" u="none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Av</a:t>
            </a:r>
            <a:r>
              <a:rPr lang="en-US" sz="3700" dirty="0">
                <a:solidFill>
                  <a:srgbClr val="157AA3"/>
                </a:solidFill>
                <a:latin typeface="Noto Sans"/>
                <a:ea typeface="Noto Sans"/>
                <a:cs typeface="Noto Sans"/>
                <a:sym typeface="Noto Sans"/>
              </a:rPr>
              <a:t>oid: Immediately upon opening, during the lunch rush (12 PM - 1:30 PM), or near closing.</a:t>
            </a:r>
          </a:p>
          <a:p>
            <a:pPr>
              <a:spcAft>
                <a:spcPts val="1200"/>
              </a:spcAft>
            </a:pPr>
            <a:endParaRPr lang="en-US" sz="3700" dirty="0">
              <a:solidFill>
                <a:srgbClr val="15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da94fe-379d-4fae-b845-66df80e43f20">
      <Terms xmlns="http://schemas.microsoft.com/office/infopath/2007/PartnerControls"/>
    </lcf76f155ced4ddcb4097134ff3c332f>
    <TaxCatchAll xmlns="7942bc85-dec1-418e-b79a-c67ed2b3bf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C8C06E08C8C4683D19BB8EE4A434F" ma:contentTypeVersion="19" ma:contentTypeDescription="Create a new document." ma:contentTypeScope="" ma:versionID="983f6f9dd4c1d9d22fe7bae92d56128b">
  <xsd:schema xmlns:xsd="http://www.w3.org/2001/XMLSchema" xmlns:xs="http://www.w3.org/2001/XMLSchema" xmlns:p="http://schemas.microsoft.com/office/2006/metadata/properties" xmlns:ns2="e8da94fe-379d-4fae-b845-66df80e43f20" xmlns:ns3="7942bc85-dec1-418e-b79a-c67ed2b3bf95" targetNamespace="http://schemas.microsoft.com/office/2006/metadata/properties" ma:root="true" ma:fieldsID="3ce91d10ce8408d3133e27005c0aae72" ns2:_="" ns3:_="">
    <xsd:import namespace="e8da94fe-379d-4fae-b845-66df80e43f20"/>
    <xsd:import namespace="7942bc85-dec1-418e-b79a-c67ed2b3bf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a94fe-379d-4fae-b845-66df80e43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925d93-7c05-4a14-962c-e5fd9e076e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2bc85-dec1-418e-b79a-c67ed2b3bf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2c1ad5-3ed0-4b64-8129-c4a0592da68f}" ma:internalName="TaxCatchAll" ma:showField="CatchAllData" ma:web="7942bc85-dec1-418e-b79a-c67ed2b3bf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2ABE8-1C4A-4A79-9ECF-CF47C39469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544770-22DB-4239-B46B-1E7F64FFE106}">
  <ds:schemaRefs>
    <ds:schemaRef ds:uri="http://schemas.microsoft.com/office/2006/metadata/properties"/>
    <ds:schemaRef ds:uri="http://schemas.microsoft.com/office/infopath/2007/PartnerControls"/>
    <ds:schemaRef ds:uri="e8da94fe-379d-4fae-b845-66df80e43f20"/>
    <ds:schemaRef ds:uri="7942bc85-dec1-418e-b79a-c67ed2b3bf95"/>
  </ds:schemaRefs>
</ds:datastoreItem>
</file>

<file path=customXml/itemProps3.xml><?xml version="1.0" encoding="utf-8"?>
<ds:datastoreItem xmlns:ds="http://schemas.openxmlformats.org/officeDocument/2006/customXml" ds:itemID="{27564CFC-1924-410E-96D9-BDFF5E054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a94fe-379d-4fae-b845-66df80e43f20"/>
    <ds:schemaRef ds:uri="7942bc85-dec1-418e-b79a-c67ed2b3bf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1310</Words>
  <Application>Microsoft Office PowerPoint</Application>
  <PresentationFormat>Custom</PresentationFormat>
  <Paragraphs>216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Noto Sans</vt:lpstr>
      <vt:lpstr>Phenomena Bold</vt:lpstr>
      <vt:lpstr>Noto Sans Bold</vt:lpstr>
      <vt:lpstr>Times New Roman Bold</vt:lpstr>
      <vt:lpstr>Calibri</vt:lpstr>
      <vt:lpstr>Open Sans Bold</vt:lpstr>
      <vt:lpstr>Arial</vt:lpstr>
      <vt:lpstr>Phenomena</vt:lpstr>
      <vt:lpstr>Office Theme</vt:lpstr>
      <vt:lpstr>Interview Preparation Tips for Beginners </vt:lpstr>
      <vt:lpstr>Who am I</vt:lpstr>
      <vt:lpstr>Today you'll learn 3 Types of "Interviews" </vt:lpstr>
      <vt:lpstr>The Pre-Interview Preparation (The Foundation) </vt:lpstr>
      <vt:lpstr>🦼 Accessibility &amp; Disclosure (The Irish Context)</vt:lpstr>
      <vt:lpstr>Tips for Different Interview Formats</vt:lpstr>
      <vt:lpstr>Tips for Different Interview Formats</vt:lpstr>
      <vt:lpstr>Tips for Different Interview Formats</vt:lpstr>
      <vt:lpstr>Tips for Different Interview Formats</vt:lpstr>
      <vt:lpstr>Tips for Different Interview Formats</vt:lpstr>
      <vt:lpstr>The Core Content (What to Say) </vt:lpstr>
      <vt:lpstr>Introducing the STAR Method</vt:lpstr>
      <vt:lpstr>Answering Common Questions</vt:lpstr>
      <vt:lpstr>Asking THEM Questions (Your Turn)</vt:lpstr>
      <vt:lpstr>Key Takeaways (The 3 Cs)</vt:lpstr>
      <vt:lpstr>Q&amp;A / Discussion</vt:lpstr>
      <vt:lpstr>Get in touch with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Preparation Tips for Beginners</dc:title>
  <dc:creator>Melissa Roa</dc:creator>
  <cp:lastModifiedBy>Wayne Howe</cp:lastModifiedBy>
  <cp:revision>7</cp:revision>
  <dcterms:created xsi:type="dcterms:W3CDTF">2006-08-16T00:00:00Z</dcterms:created>
  <dcterms:modified xsi:type="dcterms:W3CDTF">2026-04-20T06:10:44Z</dcterms:modified>
  <dc:identifier>DAG30ZLzKUQ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0x010100B8AC8C06E08C8C4683D19BB8EE4A434F</vt:lpwstr>
  </property>
</Properties>
</file>