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Noto Sans" panose="020B0502040504020204" pitchFamily="34" charset="0"/>
      <p:regular r:id="rId17"/>
    </p:embeddedFont>
    <p:embeddedFont>
      <p:font typeface="Noto Sans Bold" panose="020B0802040504020204" pitchFamily="34" charset="0"/>
      <p:regular r:id="rId18"/>
      <p:bold r:id="rId19"/>
    </p:embeddedFont>
    <p:embeddedFont>
      <p:font typeface="Noto Sans Bold Italics" panose="020B0502040504020204" pitchFamily="34" charset="0"/>
      <p:regular r:id="rId20"/>
    </p:embeddedFont>
    <p:embeddedFont>
      <p:font typeface="Noto Sans Italics" panose="020B0502040504020204" pitchFamily="34" charset="0"/>
      <p:regular r:id="rId21"/>
    </p:embeddedFont>
    <p:embeddedFont>
      <p:font typeface="Open Sans Bold" panose="020B0806030504020204" pitchFamily="34" charset="0"/>
      <p:regular r:id="rId22"/>
      <p:bold r:id="rId23"/>
    </p:embeddedFont>
    <p:embeddedFont>
      <p:font typeface="Phenomena" pitchFamily="2" charset="-78"/>
      <p:regular r:id="rId24"/>
    </p:embeddedFont>
    <p:embeddedFont>
      <p:font typeface="Phenomena Bold" pitchFamily="2" charset="-78"/>
      <p:regular r:id="rId25"/>
      <p:bold r:id="rId26"/>
    </p:embeddedFont>
    <p:embeddedFont>
      <p:font typeface="Times New Roman Bold" panose="02030802070405020303" pitchFamily="18" charset="77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6" userDrawn="1">
          <p15:clr>
            <a:srgbClr val="A4A3A4"/>
          </p15:clr>
        </p15:guide>
        <p15:guide id="2" pos="624" userDrawn="1">
          <p15:clr>
            <a:srgbClr val="A4A3A4"/>
          </p15:clr>
        </p15:guide>
        <p15:guide id="3" orient="horz" pos="20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8" autoAdjust="0"/>
    <p:restoredTop sz="86422" autoAdjust="0"/>
  </p:normalViewPr>
  <p:slideViewPr>
    <p:cSldViewPr>
      <p:cViewPr varScale="1">
        <p:scale>
          <a:sx n="47" d="100"/>
          <a:sy n="47" d="100"/>
        </p:scale>
        <p:origin x="232" y="584"/>
      </p:cViewPr>
      <p:guideLst>
        <p:guide orient="horz" pos="456"/>
        <p:guide pos="624"/>
        <p:guide orient="horz" pos="20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13.04.2026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9469822" y="1153157"/>
            <a:ext cx="7170353" cy="137473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99" b="1" i="0" u="none" strike="noStrike" kern="1200" cap="none" spc="0" normalizeH="0" baseline="0" noProof="0" dirty="0">
                <a:ln>
                  <a:noFill/>
                </a:ln>
                <a:solidFill>
                  <a:srgbClr val="167AA3"/>
                </a:solidFill>
                <a:effectLst/>
                <a:uLnTx/>
                <a:uFillTx/>
                <a:latin typeface="Phenomena Bold"/>
                <a:ea typeface="Phenomena Bold"/>
                <a:cs typeface="Phenomena Bold"/>
                <a:sym typeface="Phenomena Bold"/>
              </a:rPr>
              <a:t>Finding Direction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448800" y="3004963"/>
            <a:ext cx="7245177" cy="2412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  <a:spcBef>
                <a:spcPct val="0"/>
              </a:spcBef>
            </a:pPr>
            <a:r>
              <a:rPr lang="en-US" sz="5300" b="1" dirty="0">
                <a:solidFill>
                  <a:srgbClr val="167AA3"/>
                </a:solidFill>
                <a:latin typeface="Phenomena Bold"/>
                <a:ea typeface="Phenomena Bold"/>
                <a:cs typeface="Phenomena Bold"/>
                <a:sym typeface="Phenomena Bold"/>
              </a:rPr>
              <a:t>Clarifying Your Next Steps </a:t>
            </a: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 dirty="0">
                <a:solidFill>
                  <a:srgbClr val="167AA3"/>
                </a:solidFill>
                <a:latin typeface="Phenomena Bold"/>
                <a:ea typeface="Phenomena Bold"/>
                <a:cs typeface="Phenomena Bold"/>
                <a:sym typeface="Phenomena Bold"/>
              </a:rPr>
              <a:t>Setting a structure to help you reflect, refocus, and move forward</a:t>
            </a:r>
          </a:p>
        </p:txBody>
      </p:sp>
      <p:sp>
        <p:nvSpPr>
          <p:cNvPr id="5" name="Freeform 5" descr="Coaching Close To You logo"/>
          <p:cNvSpPr/>
          <p:nvPr/>
        </p:nvSpPr>
        <p:spPr>
          <a:xfrm>
            <a:off x="9152316" y="5907052"/>
            <a:ext cx="8241251" cy="3351248"/>
          </a:xfrm>
          <a:custGeom>
            <a:avLst/>
            <a:gdLst/>
            <a:ahLst/>
            <a:cxnLst/>
            <a:rect l="l" t="t" r="r" b="b"/>
            <a:pathLst>
              <a:path w="8241251" h="3351248">
                <a:moveTo>
                  <a:pt x="0" y="0"/>
                </a:moveTo>
                <a:lnTo>
                  <a:pt x="8241251" y="0"/>
                </a:lnTo>
                <a:lnTo>
                  <a:pt x="8241251" y="3351248"/>
                </a:lnTo>
                <a:lnTo>
                  <a:pt x="0" y="33512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601" b="-1753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Freeform 6" descr="Photo of a smiling dark haired woamn wearing a blue jacket, text: Melissa Roa"/>
          <p:cNvSpPr/>
          <p:nvPr/>
        </p:nvSpPr>
        <p:spPr>
          <a:xfrm>
            <a:off x="1066800" y="903824"/>
            <a:ext cx="6030004" cy="8430676"/>
          </a:xfrm>
          <a:custGeom>
            <a:avLst/>
            <a:gdLst/>
            <a:ahLst/>
            <a:cxnLst/>
            <a:rect l="l" t="t" r="r" b="b"/>
            <a:pathLst>
              <a:path w="6030004" h="8430676">
                <a:moveTo>
                  <a:pt x="0" y="0"/>
                </a:moveTo>
                <a:lnTo>
                  <a:pt x="6030004" y="0"/>
                </a:lnTo>
                <a:lnTo>
                  <a:pt x="6030004" y="8430676"/>
                </a:lnTo>
                <a:lnTo>
                  <a:pt x="0" y="84306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253" t="-902" b="-902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0" name="TextBox 10"/>
          <p:cNvSpPr txBox="1"/>
          <p:nvPr/>
        </p:nvSpPr>
        <p:spPr>
          <a:xfrm>
            <a:off x="4620967" y="8506865"/>
            <a:ext cx="2561563" cy="732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5"/>
              </a:lnSpc>
              <a:spcBef>
                <a:spcPct val="0"/>
              </a:spcBef>
            </a:pPr>
            <a:r>
              <a:rPr lang="en-US" sz="4254" b="1">
                <a:solidFill>
                  <a:srgbClr val="1D8FBD"/>
                </a:solidFill>
                <a:latin typeface="Phenomena Bold"/>
                <a:ea typeface="Phenomena Bold"/>
                <a:cs typeface="Phenomena Bold"/>
                <a:sym typeface="Phenomena Bold"/>
              </a:rPr>
              <a:t>Melissa Roa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363249" y="9840560"/>
            <a:ext cx="4046246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©</a:t>
            </a:r>
            <a:r>
              <a:rPr lang="en-US" sz="1500" b="1" dirty="0" err="1">
                <a:solidFill>
                  <a:schemeClr val="bg1">
                    <a:lumMod val="65000"/>
                  </a:schemeClr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coachingclosetoyou</a:t>
            </a: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. All rights reserved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33282" y="8304557"/>
            <a:ext cx="2854718" cy="1982443"/>
          </a:xfrm>
          <a:custGeom>
            <a:avLst/>
            <a:gdLst/>
            <a:ahLst/>
            <a:cxnLst/>
            <a:rect l="l" t="t" r="r" b="b"/>
            <a:pathLst>
              <a:path w="2854718" h="1982443">
                <a:moveTo>
                  <a:pt x="0" y="0"/>
                </a:moveTo>
                <a:lnTo>
                  <a:pt x="2854718" y="0"/>
                </a:lnTo>
                <a:lnTo>
                  <a:pt x="2854718" y="1982443"/>
                </a:lnTo>
                <a:lnTo>
                  <a:pt x="0" y="1982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2252" y="723900"/>
            <a:ext cx="9610379" cy="1505757"/>
          </a:xfrm>
          <a:custGeom>
            <a:avLst/>
            <a:gdLst/>
            <a:ahLst/>
            <a:cxnLst/>
            <a:rect l="l" t="t" r="r" b="b"/>
            <a:pathLst>
              <a:path w="2531129" h="396578">
                <a:moveTo>
                  <a:pt x="41085" y="0"/>
                </a:moveTo>
                <a:lnTo>
                  <a:pt x="2490044" y="0"/>
                </a:lnTo>
                <a:cubicBezTo>
                  <a:pt x="2512735" y="0"/>
                  <a:pt x="2531129" y="18394"/>
                  <a:pt x="2531129" y="41085"/>
                </a:cubicBezTo>
                <a:lnTo>
                  <a:pt x="2531129" y="355493"/>
                </a:lnTo>
                <a:cubicBezTo>
                  <a:pt x="2531129" y="378184"/>
                  <a:pt x="2512735" y="396578"/>
                  <a:pt x="2490044" y="396578"/>
                </a:cubicBezTo>
                <a:lnTo>
                  <a:pt x="41085" y="396578"/>
                </a:lnTo>
                <a:cubicBezTo>
                  <a:pt x="18394" y="396578"/>
                  <a:pt x="0" y="378184"/>
                  <a:pt x="0" y="355493"/>
                </a:cubicBezTo>
                <a:lnTo>
                  <a:pt x="0" y="41085"/>
                </a:lnTo>
                <a:cubicBezTo>
                  <a:pt x="0" y="18394"/>
                  <a:pt x="18394" y="0"/>
                  <a:pt x="41085" y="0"/>
                </a:cubicBezTo>
                <a:close/>
              </a:path>
            </a:pathLst>
          </a:custGeom>
          <a:solidFill>
            <a:srgbClr val="167AA3"/>
          </a:solidFill>
        </p:spPr>
        <p:txBody>
          <a:bodyPr/>
          <a:lstStyle/>
          <a:p>
            <a:endParaRPr lang="en-IE"/>
          </a:p>
        </p:txBody>
      </p: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4432252" y="348195"/>
            <a:ext cx="9610379" cy="197590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henomena"/>
                <a:ea typeface="Phenomena"/>
                <a:cs typeface="Phenomena"/>
                <a:sym typeface="Phenomena"/>
              </a:rPr>
              <a:t>Making It Manageable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6800" y="3314700"/>
            <a:ext cx="16230600" cy="8137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0"/>
              </a:lnSpc>
              <a:spcAft>
                <a:spcPts val="1200"/>
              </a:spcAft>
            </a:pPr>
            <a:r>
              <a:rPr lang="en-US" sz="3600" b="1" dirty="0">
                <a:solidFill>
                  <a:srgbClr val="16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Break your goal down into small steps:</a:t>
            </a:r>
          </a:p>
          <a:p>
            <a:pPr marL="820425" lvl="1" indent="-410213">
              <a:lnSpc>
                <a:spcPts val="5320"/>
              </a:lnSpc>
              <a:spcAft>
                <a:spcPts val="1200"/>
              </a:spcAft>
              <a:buFont typeface="Arial"/>
              <a:buChar char="•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Try weekly goals, like:</a:t>
            </a:r>
          </a:p>
          <a:p>
            <a:pPr marL="820425" lvl="1" indent="-410213">
              <a:lnSpc>
                <a:spcPts val="5320"/>
              </a:lnSpc>
              <a:spcAft>
                <a:spcPts val="1200"/>
              </a:spcAft>
              <a:buFont typeface="Arial"/>
              <a:buChar char="•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“Research at least 1 new job area I’m curious about.”</a:t>
            </a:r>
          </a:p>
          <a:p>
            <a:pPr marL="820425" lvl="1" indent="-410213">
              <a:lnSpc>
                <a:spcPts val="5320"/>
              </a:lnSpc>
              <a:spcAft>
                <a:spcPts val="1200"/>
              </a:spcAft>
              <a:buFont typeface="Arial"/>
              <a:buChar char="•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“Talk to 1 person about my career goals”</a:t>
            </a:r>
          </a:p>
          <a:p>
            <a:pPr marL="820425" lvl="1" indent="-410213">
              <a:lnSpc>
                <a:spcPts val="5320"/>
              </a:lnSpc>
              <a:spcAft>
                <a:spcPts val="1200"/>
              </a:spcAft>
              <a:buFont typeface="Arial"/>
              <a:buChar char="•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“Ask for support to update my CV.”</a:t>
            </a:r>
          </a:p>
          <a:p>
            <a:pPr>
              <a:lnSpc>
                <a:spcPts val="5320"/>
              </a:lnSpc>
              <a:spcAft>
                <a:spcPts val="1200"/>
              </a:spcAft>
            </a:pPr>
            <a:endParaRPr lang="en-US" sz="3600" dirty="0">
              <a:solidFill>
                <a:srgbClr val="167AA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>
              <a:lnSpc>
                <a:spcPts val="5320"/>
              </a:lnSpc>
              <a:spcAft>
                <a:spcPts val="1200"/>
              </a:spcAft>
            </a:pPr>
            <a:r>
              <a:rPr lang="en-US" sz="3600" b="1" dirty="0">
                <a:solidFill>
                  <a:srgbClr val="16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Track your </a:t>
            </a:r>
            <a:r>
              <a:rPr lang="en-US" sz="3600" b="1" i="1" dirty="0">
                <a:solidFill>
                  <a:srgbClr val="167AA3"/>
                </a:solidFill>
                <a:latin typeface="Noto Sans Bold Italics"/>
                <a:ea typeface="Noto Sans Bold Italics"/>
                <a:cs typeface="Noto Sans Bold Italics"/>
                <a:sym typeface="Noto Sans Bold Italics"/>
              </a:rPr>
              <a:t>progress with a simple system</a:t>
            </a:r>
          </a:p>
          <a:p>
            <a:pPr marL="820425" lvl="1" indent="-410213">
              <a:lnSpc>
                <a:spcPts val="5320"/>
              </a:lnSpc>
              <a:spcAft>
                <a:spcPts val="1200"/>
              </a:spcAft>
              <a:buFont typeface="Arial"/>
              <a:buChar char="•"/>
            </a:pPr>
            <a:r>
              <a:rPr lang="en-US" sz="3600" i="1" dirty="0">
                <a:solidFill>
                  <a:srgbClr val="167AA3"/>
                </a:solidFill>
                <a:latin typeface="Noto Sans Italics"/>
                <a:ea typeface="Noto Sans Italics"/>
                <a:cs typeface="Noto Sans Italics"/>
                <a:sym typeface="Noto Sans Italics"/>
              </a:rPr>
              <a:t>| What I Did | What Worked | What I’ll Try Next |</a:t>
            </a:r>
          </a:p>
          <a:p>
            <a:pPr>
              <a:lnSpc>
                <a:spcPts val="5320"/>
              </a:lnSpc>
              <a:spcAft>
                <a:spcPts val="1200"/>
              </a:spcAft>
            </a:pPr>
            <a:endParaRPr lang="en-US" sz="3600" i="1" dirty="0">
              <a:solidFill>
                <a:srgbClr val="167AA3"/>
              </a:solidFill>
              <a:latin typeface="Noto Sans Italics"/>
              <a:ea typeface="Noto Sans Italics"/>
              <a:cs typeface="Noto Sans Italics"/>
              <a:sym typeface="Noto Sans Italics"/>
            </a:endParaRPr>
          </a:p>
          <a:p>
            <a:pPr>
              <a:lnSpc>
                <a:spcPts val="5320"/>
              </a:lnSpc>
              <a:spcBef>
                <a:spcPct val="0"/>
              </a:spcBef>
              <a:spcAft>
                <a:spcPts val="1200"/>
              </a:spcAft>
            </a:pPr>
            <a:endParaRPr lang="en-US" sz="3600" i="1" dirty="0">
              <a:solidFill>
                <a:srgbClr val="167AA3"/>
              </a:solidFill>
              <a:latin typeface="Noto Sans Italics"/>
              <a:ea typeface="Noto Sans Italics"/>
              <a:cs typeface="Noto Sans Italics"/>
              <a:sym typeface="Noto Sans Itali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33282" y="8304557"/>
            <a:ext cx="2854718" cy="1982443"/>
          </a:xfrm>
          <a:custGeom>
            <a:avLst/>
            <a:gdLst/>
            <a:ahLst/>
            <a:cxnLst/>
            <a:rect l="l" t="t" r="r" b="b"/>
            <a:pathLst>
              <a:path w="2854718" h="1982443">
                <a:moveTo>
                  <a:pt x="0" y="0"/>
                </a:moveTo>
                <a:lnTo>
                  <a:pt x="2854718" y="0"/>
                </a:lnTo>
                <a:lnTo>
                  <a:pt x="2854718" y="1982443"/>
                </a:lnTo>
                <a:lnTo>
                  <a:pt x="0" y="1982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14965" y="723900"/>
            <a:ext cx="9556562" cy="1505757"/>
          </a:xfrm>
          <a:custGeom>
            <a:avLst/>
            <a:gdLst/>
            <a:ahLst/>
            <a:cxnLst/>
            <a:rect l="l" t="t" r="r" b="b"/>
            <a:pathLst>
              <a:path w="2516955" h="396578">
                <a:moveTo>
                  <a:pt x="41316" y="0"/>
                </a:moveTo>
                <a:lnTo>
                  <a:pt x="2475639" y="0"/>
                </a:lnTo>
                <a:cubicBezTo>
                  <a:pt x="2498457" y="0"/>
                  <a:pt x="2516955" y="18498"/>
                  <a:pt x="2516955" y="41316"/>
                </a:cubicBezTo>
                <a:lnTo>
                  <a:pt x="2516955" y="355262"/>
                </a:lnTo>
                <a:cubicBezTo>
                  <a:pt x="2516955" y="378080"/>
                  <a:pt x="2498457" y="396578"/>
                  <a:pt x="2475639" y="396578"/>
                </a:cubicBezTo>
                <a:lnTo>
                  <a:pt x="41316" y="396578"/>
                </a:lnTo>
                <a:cubicBezTo>
                  <a:pt x="18498" y="396578"/>
                  <a:pt x="0" y="378080"/>
                  <a:pt x="0" y="355262"/>
                </a:cubicBezTo>
                <a:lnTo>
                  <a:pt x="0" y="41316"/>
                </a:lnTo>
                <a:cubicBezTo>
                  <a:pt x="0" y="18498"/>
                  <a:pt x="18498" y="0"/>
                  <a:pt x="41316" y="0"/>
                </a:cubicBezTo>
                <a:close/>
              </a:path>
            </a:pathLst>
          </a:custGeom>
          <a:solidFill>
            <a:srgbClr val="167AA3"/>
          </a:solidFill>
        </p:spPr>
        <p:txBody>
          <a:bodyPr/>
          <a:lstStyle/>
          <a:p>
            <a:endParaRPr lang="en-IE"/>
          </a:p>
        </p:txBody>
      </p: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4214965" y="348195"/>
            <a:ext cx="9556562" cy="197590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henomena"/>
                <a:ea typeface="Phenomena"/>
                <a:cs typeface="Phenomena"/>
                <a:sym typeface="Phenomena"/>
              </a:rPr>
              <a:t>Confidence &amp; Self-Belief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6800" y="3314700"/>
            <a:ext cx="15697200" cy="7868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00"/>
              </a:lnSpc>
              <a:spcAft>
                <a:spcPts val="1200"/>
              </a:spcAft>
            </a:pPr>
            <a:r>
              <a:rPr lang="en-US" sz="4000" b="1" dirty="0">
                <a:solidFill>
                  <a:srgbClr val="16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Your value is not defined by a job title</a:t>
            </a:r>
          </a:p>
          <a:p>
            <a:pPr marL="820425" lvl="1" indent="-410213">
              <a:lnSpc>
                <a:spcPts val="5320"/>
              </a:lnSpc>
              <a:spcAft>
                <a:spcPts val="1200"/>
              </a:spcAft>
              <a:buFont typeface="Arial"/>
              <a:buChar char="•"/>
            </a:pPr>
            <a:r>
              <a:rPr lang="en-US" sz="38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You have something to offer: </a:t>
            </a:r>
            <a:r>
              <a:rPr lang="en-US" sz="3800" b="1" dirty="0">
                <a:solidFill>
                  <a:srgbClr val="16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skills, personality, and resilience </a:t>
            </a:r>
            <a:r>
              <a:rPr lang="en-US" sz="38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(ensure it is well showcased in your CV, LinkedIn, Cover Letter, and during interviews)</a:t>
            </a:r>
          </a:p>
          <a:p>
            <a:pPr marL="820425" lvl="1" indent="-410213">
              <a:lnSpc>
                <a:spcPts val="5320"/>
              </a:lnSpc>
              <a:spcAft>
                <a:spcPts val="1200"/>
              </a:spcAft>
              <a:buFont typeface="Arial"/>
              <a:buChar char="•"/>
            </a:pPr>
            <a:r>
              <a:rPr lang="en-US" sz="38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Take breaks. Be kind to yourself</a:t>
            </a:r>
          </a:p>
          <a:p>
            <a:pPr marL="820425" lvl="1" indent="-410213">
              <a:lnSpc>
                <a:spcPts val="5320"/>
              </a:lnSpc>
              <a:spcAft>
                <a:spcPts val="1200"/>
              </a:spcAft>
              <a:buFont typeface="Arial"/>
              <a:buChar char="•"/>
            </a:pPr>
            <a:r>
              <a:rPr lang="en-US" sz="38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Focus on </a:t>
            </a:r>
            <a:r>
              <a:rPr lang="en-US" sz="3800" b="1" dirty="0">
                <a:solidFill>
                  <a:srgbClr val="16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effort, not perfection</a:t>
            </a:r>
          </a:p>
          <a:p>
            <a:pPr marL="820425" lvl="1" indent="-410213">
              <a:lnSpc>
                <a:spcPts val="5320"/>
              </a:lnSpc>
              <a:spcAft>
                <a:spcPts val="1200"/>
              </a:spcAft>
              <a:buFont typeface="Arial"/>
              <a:buChar char="•"/>
            </a:pPr>
            <a:r>
              <a:rPr lang="en-US" sz="38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Confidence grows through </a:t>
            </a:r>
            <a:r>
              <a:rPr lang="en-US" sz="3800" b="1" dirty="0">
                <a:solidFill>
                  <a:srgbClr val="16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action</a:t>
            </a:r>
          </a:p>
          <a:p>
            <a:pPr>
              <a:lnSpc>
                <a:spcPts val="5320"/>
              </a:lnSpc>
              <a:spcAft>
                <a:spcPts val="1200"/>
              </a:spcAft>
            </a:pPr>
            <a:endParaRPr lang="en-US" sz="3800" b="1" dirty="0">
              <a:solidFill>
                <a:srgbClr val="167AA3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>
              <a:lnSpc>
                <a:spcPts val="5320"/>
              </a:lnSpc>
              <a:spcAft>
                <a:spcPts val="1200"/>
              </a:spcAft>
            </a:pPr>
            <a:endParaRPr lang="en-US" sz="3800" b="1" dirty="0">
              <a:solidFill>
                <a:srgbClr val="167AA3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>
              <a:lnSpc>
                <a:spcPts val="5320"/>
              </a:lnSpc>
              <a:spcBef>
                <a:spcPct val="0"/>
              </a:spcBef>
              <a:spcAft>
                <a:spcPts val="1200"/>
              </a:spcAft>
            </a:pPr>
            <a:endParaRPr lang="en-US" sz="3800" b="1" dirty="0">
              <a:solidFill>
                <a:srgbClr val="167AA3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33282" y="37478"/>
            <a:ext cx="2854718" cy="1982443"/>
          </a:xfrm>
          <a:custGeom>
            <a:avLst/>
            <a:gdLst/>
            <a:ahLst/>
            <a:cxnLst/>
            <a:rect l="l" t="t" r="r" b="b"/>
            <a:pathLst>
              <a:path w="2854718" h="1982443">
                <a:moveTo>
                  <a:pt x="0" y="0"/>
                </a:moveTo>
                <a:lnTo>
                  <a:pt x="2854718" y="0"/>
                </a:lnTo>
                <a:lnTo>
                  <a:pt x="2854718" y="1982444"/>
                </a:lnTo>
                <a:lnTo>
                  <a:pt x="0" y="19824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14965" y="723899"/>
            <a:ext cx="9556562" cy="1505757"/>
          </a:xfrm>
          <a:custGeom>
            <a:avLst/>
            <a:gdLst/>
            <a:ahLst/>
            <a:cxnLst/>
            <a:rect l="l" t="t" r="r" b="b"/>
            <a:pathLst>
              <a:path w="2516955" h="396578">
                <a:moveTo>
                  <a:pt x="41316" y="0"/>
                </a:moveTo>
                <a:lnTo>
                  <a:pt x="2475639" y="0"/>
                </a:lnTo>
                <a:cubicBezTo>
                  <a:pt x="2498457" y="0"/>
                  <a:pt x="2516955" y="18498"/>
                  <a:pt x="2516955" y="41316"/>
                </a:cubicBezTo>
                <a:lnTo>
                  <a:pt x="2516955" y="355262"/>
                </a:lnTo>
                <a:cubicBezTo>
                  <a:pt x="2516955" y="378080"/>
                  <a:pt x="2498457" y="396578"/>
                  <a:pt x="2475639" y="396578"/>
                </a:cubicBezTo>
                <a:lnTo>
                  <a:pt x="41316" y="396578"/>
                </a:lnTo>
                <a:cubicBezTo>
                  <a:pt x="18498" y="396578"/>
                  <a:pt x="0" y="378080"/>
                  <a:pt x="0" y="355262"/>
                </a:cubicBezTo>
                <a:lnTo>
                  <a:pt x="0" y="41316"/>
                </a:lnTo>
                <a:cubicBezTo>
                  <a:pt x="0" y="18498"/>
                  <a:pt x="18498" y="0"/>
                  <a:pt x="41316" y="0"/>
                </a:cubicBezTo>
                <a:close/>
              </a:path>
            </a:pathLst>
          </a:custGeom>
          <a:solidFill>
            <a:srgbClr val="167AA3"/>
          </a:solidFill>
        </p:spPr>
        <p:txBody>
          <a:bodyPr/>
          <a:lstStyle/>
          <a:p>
            <a:endParaRPr lang="en-IE"/>
          </a:p>
        </p:txBody>
      </p: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4214965" y="342902"/>
            <a:ext cx="9556562" cy="197590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henomena"/>
                <a:ea typeface="Phenomena"/>
                <a:cs typeface="Phenomena"/>
                <a:sym typeface="Phenomena"/>
              </a:rPr>
              <a:t>Irish Resources for You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6800" y="2857500"/>
            <a:ext cx="17221200" cy="73069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320"/>
              </a:lnSpc>
            </a:pPr>
            <a:r>
              <a:rPr lang="en-US" sz="3400" b="1" u="sng" dirty="0">
                <a:solidFill>
                  <a:srgbClr val="16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You’re Not Alone</a:t>
            </a:r>
            <a:r>
              <a:rPr lang="en-US" sz="3400" b="1" dirty="0">
                <a:solidFill>
                  <a:srgbClr val="16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,  support is available.</a:t>
            </a:r>
          </a:p>
          <a:p>
            <a:pPr marL="798836" lvl="1" indent="-399418" algn="just">
              <a:lnSpc>
                <a:spcPts val="5180"/>
              </a:lnSpc>
              <a:buFont typeface="Arial"/>
              <a:buChar char="•"/>
            </a:pPr>
            <a:r>
              <a:rPr lang="en-US" sz="3400" b="1" dirty="0">
                <a:solidFill>
                  <a:srgbClr val="16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Open Doors Initiative </a:t>
            </a:r>
            <a:r>
              <a:rPr lang="en-US" sz="34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– inclusive employment supports &amp; workshops</a:t>
            </a:r>
          </a:p>
          <a:p>
            <a:pPr marL="798836" lvl="1" indent="-399418" algn="just">
              <a:lnSpc>
                <a:spcPts val="5180"/>
              </a:lnSpc>
              <a:buFont typeface="Arial"/>
              <a:buChar char="•"/>
            </a:pPr>
            <a:r>
              <a:rPr lang="en-US" sz="3400" b="1" dirty="0" err="1">
                <a:solidFill>
                  <a:srgbClr val="16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EmployAbility</a:t>
            </a:r>
            <a:r>
              <a:rPr lang="en-US" sz="3400" b="1" dirty="0">
                <a:solidFill>
                  <a:srgbClr val="16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Services </a:t>
            </a:r>
            <a:r>
              <a:rPr lang="en-US" sz="34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– 1:1 job coaching and placement</a:t>
            </a:r>
          </a:p>
          <a:p>
            <a:pPr marL="798836" lvl="1" indent="-399418" algn="just">
              <a:lnSpc>
                <a:spcPts val="5180"/>
              </a:lnSpc>
              <a:buFont typeface="Arial"/>
              <a:buChar char="•"/>
            </a:pPr>
            <a:r>
              <a:rPr lang="en-US" sz="3400" b="1" dirty="0" err="1">
                <a:solidFill>
                  <a:srgbClr val="16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AHEAD.ie</a:t>
            </a:r>
            <a:r>
              <a:rPr lang="en-US" sz="34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 – for graduates and job seekers with disabilities</a:t>
            </a:r>
          </a:p>
          <a:p>
            <a:pPr marL="798836" lvl="1" indent="-399418" algn="l">
              <a:lnSpc>
                <a:spcPts val="5180"/>
              </a:lnSpc>
              <a:buFont typeface="Arial"/>
              <a:buChar char="•"/>
            </a:pPr>
            <a:r>
              <a:rPr lang="en-US" sz="3400" b="1" dirty="0">
                <a:solidFill>
                  <a:srgbClr val="16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National Learning Network (NLN)</a:t>
            </a:r>
            <a:r>
              <a:rPr lang="en-US" sz="34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 – skill-building and recovery </a:t>
            </a:r>
            <a:r>
              <a:rPr lang="en-US" sz="3400" dirty="0" err="1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programmes</a:t>
            </a:r>
            <a:endParaRPr lang="en-US" sz="3400" dirty="0">
              <a:solidFill>
                <a:srgbClr val="167AA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798836" lvl="1" indent="-399418" algn="just">
              <a:lnSpc>
                <a:spcPts val="5180"/>
              </a:lnSpc>
              <a:buFont typeface="Arial"/>
              <a:buChar char="•"/>
            </a:pPr>
            <a:r>
              <a:rPr lang="en-US" sz="3400" b="1" dirty="0">
                <a:solidFill>
                  <a:srgbClr val="16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Intreo</a:t>
            </a:r>
            <a:r>
              <a:rPr lang="en-US" sz="34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 – income supports, job-seeking help</a:t>
            </a:r>
          </a:p>
          <a:p>
            <a:pPr marL="798836" lvl="1" indent="-399418" algn="just">
              <a:lnSpc>
                <a:spcPts val="5180"/>
              </a:lnSpc>
              <a:buFont typeface="Arial"/>
              <a:buChar char="•"/>
            </a:pPr>
            <a:r>
              <a:rPr lang="en-US" sz="3400" b="1" dirty="0">
                <a:solidFill>
                  <a:srgbClr val="16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Local ETBs</a:t>
            </a:r>
            <a:r>
              <a:rPr lang="en-US" sz="34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 – free adult education and upskilling courses</a:t>
            </a:r>
          </a:p>
          <a:p>
            <a:pPr marL="798836" lvl="1" indent="-399418" algn="just">
              <a:lnSpc>
                <a:spcPts val="5180"/>
              </a:lnSpc>
              <a:buFont typeface="Arial"/>
              <a:buChar char="•"/>
            </a:pPr>
            <a:r>
              <a:rPr lang="en-US" sz="3400" b="1" dirty="0">
                <a:solidFill>
                  <a:srgbClr val="16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Ability </a:t>
            </a:r>
            <a:r>
              <a:rPr lang="en-US" sz="3400" b="1" dirty="0" err="1">
                <a:solidFill>
                  <a:srgbClr val="16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Programme</a:t>
            </a:r>
            <a:r>
              <a:rPr lang="en-US" sz="34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 – (check local providers)</a:t>
            </a:r>
          </a:p>
          <a:p>
            <a:pPr marL="798836" lvl="1" indent="-399418" algn="just">
              <a:lnSpc>
                <a:spcPts val="5180"/>
              </a:lnSpc>
              <a:buFont typeface="Arial"/>
              <a:buChar char="•"/>
            </a:pPr>
            <a:r>
              <a:rPr lang="en-US" sz="3400" b="1" dirty="0">
                <a:solidFill>
                  <a:srgbClr val="16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Disability Federation of Ireland (DFI)</a:t>
            </a:r>
            <a:r>
              <a:rPr lang="en-US" sz="34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 – advocacy and support</a:t>
            </a:r>
          </a:p>
          <a:p>
            <a:pPr marL="798836" lvl="1" indent="-399418" algn="just">
              <a:lnSpc>
                <a:spcPts val="5180"/>
              </a:lnSpc>
              <a:buFont typeface="Arial"/>
              <a:buChar char="•"/>
            </a:pPr>
            <a:r>
              <a:rPr lang="en-US" sz="3400" b="1" dirty="0">
                <a:solidFill>
                  <a:srgbClr val="16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Citizens’ Information</a:t>
            </a:r>
            <a:r>
              <a:rPr lang="en-US" sz="34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 – entitlements and legal support</a:t>
            </a:r>
          </a:p>
          <a:p>
            <a:pPr algn="just">
              <a:lnSpc>
                <a:spcPts val="5320"/>
              </a:lnSpc>
              <a:spcBef>
                <a:spcPct val="0"/>
              </a:spcBef>
            </a:pPr>
            <a:endParaRPr lang="en-US" sz="3400" dirty="0">
              <a:solidFill>
                <a:srgbClr val="167AA3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33282" y="8304557"/>
            <a:ext cx="2854718" cy="1982443"/>
          </a:xfrm>
          <a:custGeom>
            <a:avLst/>
            <a:gdLst/>
            <a:ahLst/>
            <a:cxnLst/>
            <a:rect l="l" t="t" r="r" b="b"/>
            <a:pathLst>
              <a:path w="2854718" h="1982443">
                <a:moveTo>
                  <a:pt x="0" y="0"/>
                </a:moveTo>
                <a:lnTo>
                  <a:pt x="2854718" y="0"/>
                </a:lnTo>
                <a:lnTo>
                  <a:pt x="2854718" y="1982443"/>
                </a:lnTo>
                <a:lnTo>
                  <a:pt x="0" y="1982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30671" y="742142"/>
            <a:ext cx="10113928" cy="1505757"/>
          </a:xfrm>
          <a:custGeom>
            <a:avLst/>
            <a:gdLst/>
            <a:ahLst/>
            <a:cxnLst/>
            <a:rect l="l" t="t" r="r" b="b"/>
            <a:pathLst>
              <a:path w="2516955" h="396578">
                <a:moveTo>
                  <a:pt x="41316" y="0"/>
                </a:moveTo>
                <a:lnTo>
                  <a:pt x="2475639" y="0"/>
                </a:lnTo>
                <a:cubicBezTo>
                  <a:pt x="2498457" y="0"/>
                  <a:pt x="2516955" y="18498"/>
                  <a:pt x="2516955" y="41316"/>
                </a:cubicBezTo>
                <a:lnTo>
                  <a:pt x="2516955" y="355262"/>
                </a:lnTo>
                <a:cubicBezTo>
                  <a:pt x="2516955" y="378080"/>
                  <a:pt x="2498457" y="396578"/>
                  <a:pt x="2475639" y="396578"/>
                </a:cubicBezTo>
                <a:lnTo>
                  <a:pt x="41316" y="396578"/>
                </a:lnTo>
                <a:cubicBezTo>
                  <a:pt x="18498" y="396578"/>
                  <a:pt x="0" y="378080"/>
                  <a:pt x="0" y="355262"/>
                </a:cubicBezTo>
                <a:lnTo>
                  <a:pt x="0" y="41316"/>
                </a:lnTo>
                <a:cubicBezTo>
                  <a:pt x="0" y="18498"/>
                  <a:pt x="18498" y="0"/>
                  <a:pt x="41316" y="0"/>
                </a:cubicBezTo>
                <a:close/>
              </a:path>
            </a:pathLst>
          </a:custGeom>
          <a:solidFill>
            <a:srgbClr val="167AA3"/>
          </a:solidFill>
        </p:spPr>
        <p:txBody>
          <a:bodyPr/>
          <a:lstStyle/>
          <a:p>
            <a:endParaRPr lang="en-IE"/>
          </a:p>
        </p:txBody>
      </p: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4267201" y="424393"/>
            <a:ext cx="9556562" cy="197590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henomena"/>
                <a:ea typeface="Phenomena"/>
                <a:cs typeface="Phenomena"/>
                <a:sym typeface="Phenomena"/>
              </a:rPr>
              <a:t>Final Words &amp; Staying Connected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337819"/>
            <a:ext cx="16230600" cy="6072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 b="1" dirty="0">
                <a:solidFill>
                  <a:srgbClr val="16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You’ve already taken the first step today!</a:t>
            </a:r>
          </a:p>
          <a:p>
            <a:pPr algn="ctr">
              <a:lnSpc>
                <a:spcPts val="5320"/>
              </a:lnSpc>
            </a:pPr>
            <a:endParaRPr lang="en-US" sz="3800" b="1" dirty="0">
              <a:solidFill>
                <a:srgbClr val="167AA3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ctr">
              <a:lnSpc>
                <a:spcPts val="5320"/>
              </a:lnSpc>
            </a:pPr>
            <a:r>
              <a:rPr lang="en-US" sz="38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Do you have any questions? It is your time!</a:t>
            </a:r>
          </a:p>
          <a:p>
            <a:pPr algn="ctr">
              <a:lnSpc>
                <a:spcPts val="5320"/>
              </a:lnSpc>
            </a:pPr>
            <a:endParaRPr lang="en-US" sz="3800" dirty="0">
              <a:solidFill>
                <a:srgbClr val="167AA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algn="ctr">
              <a:lnSpc>
                <a:spcPts val="5320"/>
              </a:lnSpc>
            </a:pPr>
            <a:r>
              <a:rPr lang="en-US" sz="38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Thank you for showing up, that’s a win in itself</a:t>
            </a:r>
          </a:p>
          <a:p>
            <a:pPr algn="ctr">
              <a:lnSpc>
                <a:spcPts val="5320"/>
              </a:lnSpc>
            </a:pPr>
            <a:r>
              <a:rPr lang="en-US" sz="38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You are not alone on this path</a:t>
            </a:r>
          </a:p>
          <a:p>
            <a:pPr algn="ctr">
              <a:lnSpc>
                <a:spcPts val="5320"/>
              </a:lnSpc>
            </a:pPr>
            <a:r>
              <a:rPr lang="en-US" sz="38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Your journey is valid and supported</a:t>
            </a:r>
          </a:p>
          <a:p>
            <a:pPr algn="ctr">
              <a:lnSpc>
                <a:spcPts val="5320"/>
              </a:lnSpc>
            </a:pPr>
            <a:endParaRPr lang="en-US" sz="3800" dirty="0">
              <a:solidFill>
                <a:srgbClr val="167AA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algn="ctr">
              <a:lnSpc>
                <a:spcPts val="5320"/>
              </a:lnSpc>
              <a:spcBef>
                <a:spcPct val="0"/>
              </a:spcBef>
            </a:pPr>
            <a:endParaRPr lang="en-US" sz="3800" dirty="0">
              <a:solidFill>
                <a:srgbClr val="167AA3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160853" y="399613"/>
            <a:ext cx="2854718" cy="1982443"/>
          </a:xfrm>
          <a:custGeom>
            <a:avLst/>
            <a:gdLst/>
            <a:ahLst/>
            <a:cxnLst/>
            <a:rect l="l" t="t" r="r" b="b"/>
            <a:pathLst>
              <a:path w="2854718" h="1982443">
                <a:moveTo>
                  <a:pt x="0" y="0"/>
                </a:moveTo>
                <a:lnTo>
                  <a:pt x="2854719" y="0"/>
                </a:lnTo>
                <a:lnTo>
                  <a:pt x="2854719" y="1982444"/>
                </a:lnTo>
                <a:lnTo>
                  <a:pt x="0" y="19824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0670" y="7038167"/>
            <a:ext cx="4441493" cy="1505757"/>
          </a:xfrm>
          <a:custGeom>
            <a:avLst/>
            <a:gdLst/>
            <a:ahLst/>
            <a:cxnLst/>
            <a:rect l="l" t="t" r="r" b="b"/>
            <a:pathLst>
              <a:path w="1169776" h="396578">
                <a:moveTo>
                  <a:pt x="88898" y="0"/>
                </a:moveTo>
                <a:lnTo>
                  <a:pt x="1080878" y="0"/>
                </a:lnTo>
                <a:cubicBezTo>
                  <a:pt x="1129975" y="0"/>
                  <a:pt x="1169776" y="39801"/>
                  <a:pt x="1169776" y="88898"/>
                </a:cubicBezTo>
                <a:lnTo>
                  <a:pt x="1169776" y="307680"/>
                </a:lnTo>
                <a:cubicBezTo>
                  <a:pt x="1169776" y="331257"/>
                  <a:pt x="1160410" y="353869"/>
                  <a:pt x="1143738" y="370540"/>
                </a:cubicBezTo>
                <a:cubicBezTo>
                  <a:pt x="1127067" y="387212"/>
                  <a:pt x="1104455" y="396578"/>
                  <a:pt x="1080878" y="396578"/>
                </a:cubicBezTo>
                <a:lnTo>
                  <a:pt x="88898" y="396578"/>
                </a:lnTo>
                <a:cubicBezTo>
                  <a:pt x="39801" y="396578"/>
                  <a:pt x="0" y="356777"/>
                  <a:pt x="0" y="307680"/>
                </a:cubicBezTo>
                <a:lnTo>
                  <a:pt x="0" y="88898"/>
                </a:lnTo>
                <a:cubicBezTo>
                  <a:pt x="0" y="39801"/>
                  <a:pt x="39801" y="0"/>
                  <a:pt x="88898" y="0"/>
                </a:cubicBezTo>
                <a:close/>
              </a:path>
            </a:pathLst>
          </a:custGeom>
          <a:solidFill>
            <a:srgbClr val="167AA3"/>
          </a:solidFill>
        </p:spPr>
        <p:txBody>
          <a:bodyPr/>
          <a:lstStyle/>
          <a:p>
            <a:endParaRPr lang="en-IE"/>
          </a:p>
        </p:txBody>
      </p:sp>
      <p:sp>
        <p:nvSpPr>
          <p:cNvPr id="5" name="TextBox 5"/>
          <p:cNvSpPr txBox="1"/>
          <p:nvPr/>
        </p:nvSpPr>
        <p:spPr>
          <a:xfrm>
            <a:off x="3580670" y="6672794"/>
            <a:ext cx="4441493" cy="197590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9100"/>
              </a:lnSpc>
            </a:pPr>
            <a:r>
              <a:rPr lang="en-US" sz="6500" dirty="0">
                <a:solidFill>
                  <a:srgbClr val="FFFFFF"/>
                </a:solidFill>
                <a:latin typeface="Phenomena"/>
                <a:ea typeface="Phenomena"/>
                <a:cs typeface="Phenomena"/>
                <a:sym typeface="Phenomena"/>
              </a:rPr>
              <a:t>Thank You</a:t>
            </a:r>
          </a:p>
        </p:txBody>
      </p:sp>
      <p:sp>
        <p:nvSpPr>
          <p:cNvPr id="6" name="Freeform 6" descr="Smiling dark haired woman with a laptop and coffee cup"/>
          <p:cNvSpPr/>
          <p:nvPr/>
        </p:nvSpPr>
        <p:spPr>
          <a:xfrm>
            <a:off x="10952173" y="0"/>
            <a:ext cx="7307949" cy="10287000"/>
          </a:xfrm>
          <a:custGeom>
            <a:avLst/>
            <a:gdLst/>
            <a:ahLst/>
            <a:cxnLst/>
            <a:rect l="l" t="t" r="r" b="b"/>
            <a:pathLst>
              <a:path w="7307949" h="10287000">
                <a:moveTo>
                  <a:pt x="0" y="0"/>
                </a:moveTo>
                <a:lnTo>
                  <a:pt x="7307949" y="0"/>
                </a:lnTo>
                <a:lnTo>
                  <a:pt x="730794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666" r="-23666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1438" y="723900"/>
            <a:ext cx="9556562" cy="1505757"/>
          </a:xfrm>
          <a:custGeom>
            <a:avLst/>
            <a:gdLst/>
            <a:ahLst/>
            <a:cxnLst/>
            <a:rect l="l" t="t" r="r" b="b"/>
            <a:pathLst>
              <a:path w="2516955" h="396578">
                <a:moveTo>
                  <a:pt x="41316" y="0"/>
                </a:moveTo>
                <a:lnTo>
                  <a:pt x="2475639" y="0"/>
                </a:lnTo>
                <a:cubicBezTo>
                  <a:pt x="2498457" y="0"/>
                  <a:pt x="2516955" y="18498"/>
                  <a:pt x="2516955" y="41316"/>
                </a:cubicBezTo>
                <a:lnTo>
                  <a:pt x="2516955" y="355262"/>
                </a:lnTo>
                <a:cubicBezTo>
                  <a:pt x="2516955" y="378080"/>
                  <a:pt x="2498457" y="396578"/>
                  <a:pt x="2475639" y="396578"/>
                </a:cubicBezTo>
                <a:lnTo>
                  <a:pt x="41316" y="396578"/>
                </a:lnTo>
                <a:cubicBezTo>
                  <a:pt x="18498" y="396578"/>
                  <a:pt x="0" y="378080"/>
                  <a:pt x="0" y="355262"/>
                </a:cubicBezTo>
                <a:lnTo>
                  <a:pt x="0" y="41316"/>
                </a:lnTo>
                <a:cubicBezTo>
                  <a:pt x="0" y="18498"/>
                  <a:pt x="18498" y="0"/>
                  <a:pt x="41316" y="0"/>
                </a:cubicBezTo>
                <a:close/>
              </a:path>
            </a:pathLst>
          </a:custGeom>
          <a:solidFill>
            <a:srgbClr val="167AA3"/>
          </a:solidFill>
        </p:spPr>
        <p:txBody>
          <a:bodyPr/>
          <a:lstStyle/>
          <a:p>
            <a:endParaRPr lang="en-IE"/>
          </a:p>
        </p:txBody>
      </p:sp>
      <p:sp>
        <p:nvSpPr>
          <p:cNvPr id="9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11438" y="348195"/>
            <a:ext cx="9556562" cy="197590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henomena"/>
                <a:ea typeface="Phenomena"/>
                <a:cs typeface="Phenomena"/>
                <a:sym typeface="Phenomena"/>
              </a:rPr>
              <a:t>Get in touch with us!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221672" y="9057754"/>
            <a:ext cx="6075728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8"/>
              </a:lnSpc>
            </a:pPr>
            <a:r>
              <a:rPr lang="en-US" sz="2550" b="1" dirty="0" err="1"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www.coachingclosetoyou.com</a:t>
            </a:r>
            <a:endParaRPr lang="en-US" sz="2550" b="1" dirty="0">
              <a:solidFill>
                <a:schemeClr val="bg1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748"/>
              </a:lnSpc>
            </a:pPr>
            <a:r>
              <a:rPr lang="en-US" sz="2550" b="1" dirty="0"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@</a:t>
            </a:r>
            <a:r>
              <a:rPr lang="en-US" sz="2550" b="1" dirty="0" err="1"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coachingclosetoyou.en</a:t>
            </a:r>
            <a:endParaRPr lang="en-US" sz="2550" b="1" dirty="0">
              <a:solidFill>
                <a:schemeClr val="bg1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748"/>
              </a:lnSpc>
            </a:pPr>
            <a:r>
              <a:rPr lang="en-US" sz="2550" b="1" dirty="0" err="1"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melissa@coachingclosetoyou.com</a:t>
            </a:r>
            <a:endParaRPr lang="en-US" sz="2550" b="1" dirty="0">
              <a:solidFill>
                <a:schemeClr val="bg1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pic>
        <p:nvPicPr>
          <p:cNvPr id="11" name="Picture 11" descr="QR cod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1333" y="3006852"/>
            <a:ext cx="3511296" cy="35112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33282" y="8342657"/>
            <a:ext cx="2854718" cy="1982443"/>
          </a:xfrm>
          <a:custGeom>
            <a:avLst/>
            <a:gdLst/>
            <a:ahLst/>
            <a:cxnLst/>
            <a:rect l="l" t="t" r="r" b="b"/>
            <a:pathLst>
              <a:path w="2854718" h="1982443">
                <a:moveTo>
                  <a:pt x="0" y="0"/>
                </a:moveTo>
                <a:lnTo>
                  <a:pt x="2854718" y="0"/>
                </a:lnTo>
                <a:lnTo>
                  <a:pt x="2854718" y="1982443"/>
                </a:lnTo>
                <a:lnTo>
                  <a:pt x="0" y="1982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49086" y="723900"/>
            <a:ext cx="4785714" cy="1505757"/>
          </a:xfrm>
          <a:custGeom>
            <a:avLst/>
            <a:gdLst/>
            <a:ahLst/>
            <a:cxnLst/>
            <a:rect l="l" t="t" r="r" b="b"/>
            <a:pathLst>
              <a:path w="1260435" h="396578">
                <a:moveTo>
                  <a:pt x="82503" y="0"/>
                </a:moveTo>
                <a:lnTo>
                  <a:pt x="1177932" y="0"/>
                </a:lnTo>
                <a:cubicBezTo>
                  <a:pt x="1199813" y="0"/>
                  <a:pt x="1220798" y="8692"/>
                  <a:pt x="1236270" y="24165"/>
                </a:cubicBezTo>
                <a:cubicBezTo>
                  <a:pt x="1251743" y="39637"/>
                  <a:pt x="1260435" y="60622"/>
                  <a:pt x="1260435" y="82503"/>
                </a:cubicBezTo>
                <a:lnTo>
                  <a:pt x="1260435" y="314074"/>
                </a:lnTo>
                <a:cubicBezTo>
                  <a:pt x="1260435" y="335956"/>
                  <a:pt x="1251743" y="356941"/>
                  <a:pt x="1236270" y="372413"/>
                </a:cubicBezTo>
                <a:cubicBezTo>
                  <a:pt x="1220798" y="387886"/>
                  <a:pt x="1199813" y="396578"/>
                  <a:pt x="1177932" y="396578"/>
                </a:cubicBezTo>
                <a:lnTo>
                  <a:pt x="82503" y="396578"/>
                </a:lnTo>
                <a:cubicBezTo>
                  <a:pt x="60622" y="396578"/>
                  <a:pt x="39637" y="387886"/>
                  <a:pt x="24165" y="372413"/>
                </a:cubicBezTo>
                <a:cubicBezTo>
                  <a:pt x="8692" y="356941"/>
                  <a:pt x="0" y="335956"/>
                  <a:pt x="0" y="314074"/>
                </a:cubicBezTo>
                <a:lnTo>
                  <a:pt x="0" y="82503"/>
                </a:lnTo>
                <a:cubicBezTo>
                  <a:pt x="0" y="60622"/>
                  <a:pt x="8692" y="39637"/>
                  <a:pt x="24165" y="24165"/>
                </a:cubicBezTo>
                <a:cubicBezTo>
                  <a:pt x="39637" y="8692"/>
                  <a:pt x="60622" y="0"/>
                  <a:pt x="82503" y="0"/>
                </a:cubicBezTo>
                <a:close/>
              </a:path>
            </a:pathLst>
          </a:custGeom>
          <a:solidFill>
            <a:srgbClr val="167AA3"/>
          </a:solidFill>
        </p:spPr>
        <p:txBody>
          <a:bodyPr/>
          <a:lstStyle/>
          <a:p>
            <a:endParaRPr lang="en-IE" dirty="0"/>
          </a:p>
        </p:txBody>
      </p: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6949086" y="348195"/>
            <a:ext cx="4785714" cy="197590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henomena"/>
                <a:ea typeface="Phenomena"/>
                <a:cs typeface="Phenomena"/>
                <a:sym typeface="Phenomena"/>
              </a:rPr>
              <a:t>Who am 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6800" y="4346576"/>
            <a:ext cx="15255516" cy="3729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I’m a Career Coach and Certified Life &amp; Business Coach with over 9 years of experience. I use NLP techniques to boost self-awareness and help professionals align their careers with purpose. My focus is on career strategy and growth, empowering people to move forward with clarity, confidence, structure, and intention.</a:t>
            </a:r>
          </a:p>
          <a:p>
            <a:pPr>
              <a:lnSpc>
                <a:spcPts val="4900"/>
              </a:lnSpc>
              <a:spcBef>
                <a:spcPct val="0"/>
              </a:spcBef>
            </a:pPr>
            <a:endParaRPr lang="en-US" sz="3600" dirty="0">
              <a:solidFill>
                <a:srgbClr val="167AA3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grpSp>
        <p:nvGrpSpPr>
          <p:cNvPr id="7" name="Group 7" descr="Photo of a smiling dark haired woman"/>
          <p:cNvGrpSpPr>
            <a:grpSpLocks noChangeAspect="1"/>
          </p:cNvGrpSpPr>
          <p:nvPr/>
        </p:nvGrpSpPr>
        <p:grpSpPr>
          <a:xfrm>
            <a:off x="1066800" y="723900"/>
            <a:ext cx="3222067" cy="3222053"/>
            <a:chOff x="75087" y="0"/>
            <a:chExt cx="6350000" cy="6349973"/>
          </a:xfrm>
        </p:grpSpPr>
        <p:sp>
          <p:nvSpPr>
            <p:cNvPr id="8" name="Freeform 8"/>
            <p:cNvSpPr/>
            <p:nvPr/>
          </p:nvSpPr>
          <p:spPr>
            <a:xfrm>
              <a:off x="75087" y="0"/>
              <a:ext cx="6350000" cy="6349973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b="-50273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33282" y="8304557"/>
            <a:ext cx="2854718" cy="1982443"/>
          </a:xfrm>
          <a:custGeom>
            <a:avLst/>
            <a:gdLst/>
            <a:ahLst/>
            <a:cxnLst/>
            <a:rect l="l" t="t" r="r" b="b"/>
            <a:pathLst>
              <a:path w="2854718" h="1982443">
                <a:moveTo>
                  <a:pt x="0" y="0"/>
                </a:moveTo>
                <a:lnTo>
                  <a:pt x="2854718" y="0"/>
                </a:lnTo>
                <a:lnTo>
                  <a:pt x="2854718" y="1982443"/>
                </a:lnTo>
                <a:lnTo>
                  <a:pt x="0" y="1982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98953" y="723900"/>
            <a:ext cx="8065672" cy="1505757"/>
          </a:xfrm>
          <a:custGeom>
            <a:avLst/>
            <a:gdLst/>
            <a:ahLst/>
            <a:cxnLst/>
            <a:rect l="l" t="t" r="r" b="b"/>
            <a:pathLst>
              <a:path w="2124292" h="396578">
                <a:moveTo>
                  <a:pt x="48953" y="0"/>
                </a:moveTo>
                <a:lnTo>
                  <a:pt x="2075339" y="0"/>
                </a:lnTo>
                <a:cubicBezTo>
                  <a:pt x="2102375" y="0"/>
                  <a:pt x="2124292" y="21917"/>
                  <a:pt x="2124292" y="48953"/>
                </a:cubicBezTo>
                <a:lnTo>
                  <a:pt x="2124292" y="347625"/>
                </a:lnTo>
                <a:cubicBezTo>
                  <a:pt x="2124292" y="360608"/>
                  <a:pt x="2119135" y="373060"/>
                  <a:pt x="2109954" y="382240"/>
                </a:cubicBezTo>
                <a:cubicBezTo>
                  <a:pt x="2100774" y="391420"/>
                  <a:pt x="2088323" y="396578"/>
                  <a:pt x="2075339" y="396578"/>
                </a:cubicBezTo>
                <a:lnTo>
                  <a:pt x="48953" y="396578"/>
                </a:lnTo>
                <a:cubicBezTo>
                  <a:pt x="21917" y="396578"/>
                  <a:pt x="0" y="374661"/>
                  <a:pt x="0" y="347625"/>
                </a:cubicBezTo>
                <a:lnTo>
                  <a:pt x="0" y="48953"/>
                </a:lnTo>
                <a:cubicBezTo>
                  <a:pt x="0" y="21917"/>
                  <a:pt x="21917" y="0"/>
                  <a:pt x="48953" y="0"/>
                </a:cubicBezTo>
                <a:close/>
              </a:path>
            </a:pathLst>
          </a:custGeom>
          <a:solidFill>
            <a:srgbClr val="167AA3"/>
          </a:solidFill>
        </p:spPr>
        <p:txBody>
          <a:bodyPr/>
          <a:lstStyle/>
          <a:p>
            <a:endParaRPr lang="en-IE"/>
          </a:p>
        </p:txBody>
      </p: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5198953" y="348195"/>
            <a:ext cx="8065672" cy="197590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henomena"/>
                <a:ea typeface="Phenomena"/>
                <a:cs typeface="Phenomena"/>
                <a:sym typeface="Phenomena"/>
              </a:rPr>
              <a:t>Today you'll learn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6800" y="3314700"/>
            <a:ext cx="16230600" cy="3780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6" lvl="1" indent="-388623" algn="just">
              <a:lnSpc>
                <a:spcPts val="5040"/>
              </a:lnSpc>
              <a:spcAft>
                <a:spcPts val="1200"/>
              </a:spcAft>
              <a:buFont typeface="Arial"/>
              <a:buChar char="•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Understand where you are now</a:t>
            </a:r>
          </a:p>
          <a:p>
            <a:pPr marL="777246" lvl="1" indent="-388623" algn="just">
              <a:lnSpc>
                <a:spcPts val="5040"/>
              </a:lnSpc>
              <a:spcAft>
                <a:spcPts val="1200"/>
              </a:spcAft>
              <a:buFont typeface="Arial"/>
              <a:buChar char="•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Explore what’s next</a:t>
            </a:r>
          </a:p>
          <a:p>
            <a:pPr marL="777246" lvl="1" indent="-388623" algn="just">
              <a:lnSpc>
                <a:spcPts val="5040"/>
              </a:lnSpc>
              <a:spcAft>
                <a:spcPts val="1200"/>
              </a:spcAft>
              <a:buFont typeface="Arial"/>
              <a:buChar char="•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Learn how to take action</a:t>
            </a:r>
          </a:p>
          <a:p>
            <a:pPr marL="777246" lvl="1" indent="-388623" algn="just">
              <a:lnSpc>
                <a:spcPts val="5040"/>
              </a:lnSpc>
              <a:spcAft>
                <a:spcPts val="1200"/>
              </a:spcAft>
              <a:buFont typeface="Arial"/>
              <a:buChar char="•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How to set your goals </a:t>
            </a:r>
          </a:p>
          <a:p>
            <a:pPr marL="777246" lvl="1" indent="-388623" algn="just">
              <a:lnSpc>
                <a:spcPts val="5040"/>
              </a:lnSpc>
              <a:spcAft>
                <a:spcPts val="1200"/>
              </a:spcAft>
              <a:buFont typeface="Arial"/>
              <a:buChar char="•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Access supports and resources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33282" y="8304557"/>
            <a:ext cx="2854718" cy="1982443"/>
          </a:xfrm>
          <a:custGeom>
            <a:avLst/>
            <a:gdLst/>
            <a:ahLst/>
            <a:cxnLst/>
            <a:rect l="l" t="t" r="r" b="b"/>
            <a:pathLst>
              <a:path w="2854718" h="1982443">
                <a:moveTo>
                  <a:pt x="0" y="0"/>
                </a:moveTo>
                <a:lnTo>
                  <a:pt x="2854718" y="0"/>
                </a:lnTo>
                <a:lnTo>
                  <a:pt x="2854718" y="1982443"/>
                </a:lnTo>
                <a:lnTo>
                  <a:pt x="0" y="1982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43263" y="752474"/>
            <a:ext cx="9089510" cy="1505757"/>
          </a:xfrm>
          <a:custGeom>
            <a:avLst/>
            <a:gdLst/>
            <a:ahLst/>
            <a:cxnLst/>
            <a:rect l="l" t="t" r="r" b="b"/>
            <a:pathLst>
              <a:path w="2393945" h="396578">
                <a:moveTo>
                  <a:pt x="43439" y="0"/>
                </a:moveTo>
                <a:lnTo>
                  <a:pt x="2350506" y="0"/>
                </a:lnTo>
                <a:cubicBezTo>
                  <a:pt x="2374497" y="0"/>
                  <a:pt x="2393945" y="19448"/>
                  <a:pt x="2393945" y="43439"/>
                </a:cubicBezTo>
                <a:lnTo>
                  <a:pt x="2393945" y="353139"/>
                </a:lnTo>
                <a:cubicBezTo>
                  <a:pt x="2393945" y="364660"/>
                  <a:pt x="2389368" y="375709"/>
                  <a:pt x="2381222" y="383855"/>
                </a:cubicBezTo>
                <a:cubicBezTo>
                  <a:pt x="2373076" y="392001"/>
                  <a:pt x="2362027" y="396578"/>
                  <a:pt x="2350506" y="396578"/>
                </a:cubicBezTo>
                <a:lnTo>
                  <a:pt x="43439" y="396578"/>
                </a:lnTo>
                <a:cubicBezTo>
                  <a:pt x="19448" y="396578"/>
                  <a:pt x="0" y="377130"/>
                  <a:pt x="0" y="353139"/>
                </a:cubicBezTo>
                <a:lnTo>
                  <a:pt x="0" y="43439"/>
                </a:lnTo>
                <a:cubicBezTo>
                  <a:pt x="0" y="19448"/>
                  <a:pt x="19448" y="0"/>
                  <a:pt x="43439" y="0"/>
                </a:cubicBezTo>
                <a:close/>
              </a:path>
            </a:pathLst>
          </a:custGeom>
          <a:solidFill>
            <a:srgbClr val="167AA3"/>
          </a:solidFill>
        </p:spPr>
        <p:txBody>
          <a:bodyPr/>
          <a:lstStyle/>
          <a:p>
            <a:endParaRPr lang="en-IE"/>
          </a:p>
        </p:txBody>
      </p: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4443263" y="424394"/>
            <a:ext cx="9089510" cy="197590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henomena"/>
                <a:ea typeface="Phenomena"/>
                <a:cs typeface="Phenomena"/>
                <a:sym typeface="Phenomena"/>
              </a:rPr>
              <a:t>Acknowledging Where You Are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6800" y="3314700"/>
            <a:ext cx="17066393" cy="5770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60120" lvl="1" indent="-571500">
              <a:lnSpc>
                <a:spcPts val="504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Losing a job is a significant life change, and it is ok if you feel lost at first</a:t>
            </a:r>
          </a:p>
          <a:p>
            <a:pPr marL="960120" lvl="1" indent="-571500">
              <a:lnSpc>
                <a:spcPts val="504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It’s okay to feel uncertain, overwhelmed, or stuck</a:t>
            </a:r>
          </a:p>
          <a:p>
            <a:pPr marL="960120" lvl="1" indent="-571500">
              <a:lnSpc>
                <a:spcPts val="504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However, </a:t>
            </a:r>
            <a:r>
              <a:rPr lang="en-US" sz="3600" b="1" u="sng" dirty="0">
                <a:solidFill>
                  <a:srgbClr val="16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remember</a:t>
            </a: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 that </a:t>
            </a:r>
            <a:r>
              <a:rPr lang="en-US" sz="3600" b="1" dirty="0">
                <a:solidFill>
                  <a:srgbClr val="16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you're not starting from scratch.</a:t>
            </a: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b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</a:br>
            <a:r>
              <a:rPr lang="en-US" sz="3600" b="1" i="1" dirty="0">
                <a:solidFill>
                  <a:srgbClr val="167AA3"/>
                </a:solidFill>
                <a:latin typeface="Noto Sans Bold Italics"/>
                <a:ea typeface="Noto Sans Bold Italics"/>
                <a:cs typeface="Noto Sans Bold Italics"/>
                <a:sym typeface="Noto Sans Bold Italics"/>
              </a:rPr>
              <a:t>You’re starting from experience.</a:t>
            </a:r>
          </a:p>
          <a:p>
            <a:pPr algn="ctr">
              <a:lnSpc>
                <a:spcPts val="5040"/>
              </a:lnSpc>
              <a:spcAft>
                <a:spcPts val="1200"/>
              </a:spcAft>
            </a:pPr>
            <a:endParaRPr lang="en-US" sz="3600" b="1" i="1" dirty="0">
              <a:solidFill>
                <a:srgbClr val="167AA3"/>
              </a:solidFill>
              <a:latin typeface="Noto Sans Bold Italics"/>
              <a:ea typeface="Noto Sans Bold Italics"/>
              <a:cs typeface="Noto Sans Bold Italics"/>
              <a:sym typeface="Noto Sans Bold Italics"/>
            </a:endParaRPr>
          </a:p>
          <a:p>
            <a:pPr algn="ctr">
              <a:lnSpc>
                <a:spcPts val="5040"/>
              </a:lnSpc>
              <a:spcAft>
                <a:spcPts val="1200"/>
              </a:spcAft>
            </a:pPr>
            <a:r>
              <a:rPr lang="en-US" sz="3600" b="1" i="1" dirty="0">
                <a:solidFill>
                  <a:srgbClr val="167AA3"/>
                </a:solidFill>
                <a:latin typeface="Noto Sans Bold Italics"/>
                <a:ea typeface="Noto Sans Bold Italics"/>
                <a:cs typeface="Noto Sans Bold Italics"/>
                <a:sym typeface="Noto Sans Bold Italics"/>
              </a:rPr>
              <a:t>Experience, preparation, and structure </a:t>
            </a:r>
            <a:br>
              <a:rPr lang="en-US" sz="3600" b="1" i="1" dirty="0">
                <a:solidFill>
                  <a:srgbClr val="167AA3"/>
                </a:solidFill>
                <a:latin typeface="Noto Sans Bold Italics"/>
                <a:ea typeface="Noto Sans Bold Italics"/>
                <a:cs typeface="Noto Sans Bold Italics"/>
                <a:sym typeface="Noto Sans Bold Italics"/>
              </a:rPr>
            </a:br>
            <a:r>
              <a:rPr lang="en-US" sz="3600" b="1" i="1" dirty="0">
                <a:solidFill>
                  <a:srgbClr val="167AA3"/>
                </a:solidFill>
                <a:latin typeface="Noto Sans Bold Italics"/>
                <a:ea typeface="Noto Sans Bold Italics"/>
                <a:cs typeface="Noto Sans Bold Italics"/>
                <a:sym typeface="Noto Sans Bold Italics"/>
              </a:rPr>
              <a:t>can be determinants in securing a new job.</a:t>
            </a:r>
          </a:p>
          <a:p>
            <a:pPr algn="just">
              <a:lnSpc>
                <a:spcPts val="3970"/>
              </a:lnSpc>
              <a:spcAft>
                <a:spcPts val="1200"/>
              </a:spcAft>
            </a:pPr>
            <a:endParaRPr lang="en-US" sz="3600" b="1" i="1" dirty="0">
              <a:solidFill>
                <a:srgbClr val="167AA3"/>
              </a:solidFill>
              <a:latin typeface="Noto Sans Bold Italics"/>
              <a:ea typeface="Noto Sans Bold Italics"/>
              <a:cs typeface="Noto Sans Bold Italics"/>
              <a:sym typeface="Noto Sans Bold Itali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33282" y="8304557"/>
            <a:ext cx="2854718" cy="1982443"/>
          </a:xfrm>
          <a:custGeom>
            <a:avLst/>
            <a:gdLst/>
            <a:ahLst/>
            <a:cxnLst/>
            <a:rect l="l" t="t" r="r" b="b"/>
            <a:pathLst>
              <a:path w="2854718" h="1982443">
                <a:moveTo>
                  <a:pt x="0" y="0"/>
                </a:moveTo>
                <a:lnTo>
                  <a:pt x="2854718" y="0"/>
                </a:lnTo>
                <a:lnTo>
                  <a:pt x="2854718" y="1982443"/>
                </a:lnTo>
                <a:lnTo>
                  <a:pt x="0" y="1982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7478" y="723900"/>
            <a:ext cx="9089510" cy="1505757"/>
          </a:xfrm>
          <a:custGeom>
            <a:avLst/>
            <a:gdLst/>
            <a:ahLst/>
            <a:cxnLst/>
            <a:rect l="l" t="t" r="r" b="b"/>
            <a:pathLst>
              <a:path w="2393945" h="396578">
                <a:moveTo>
                  <a:pt x="43439" y="0"/>
                </a:moveTo>
                <a:lnTo>
                  <a:pt x="2350506" y="0"/>
                </a:lnTo>
                <a:cubicBezTo>
                  <a:pt x="2374497" y="0"/>
                  <a:pt x="2393945" y="19448"/>
                  <a:pt x="2393945" y="43439"/>
                </a:cubicBezTo>
                <a:lnTo>
                  <a:pt x="2393945" y="353139"/>
                </a:lnTo>
                <a:cubicBezTo>
                  <a:pt x="2393945" y="364660"/>
                  <a:pt x="2389368" y="375709"/>
                  <a:pt x="2381222" y="383855"/>
                </a:cubicBezTo>
                <a:cubicBezTo>
                  <a:pt x="2373076" y="392001"/>
                  <a:pt x="2362027" y="396578"/>
                  <a:pt x="2350506" y="396578"/>
                </a:cubicBezTo>
                <a:lnTo>
                  <a:pt x="43439" y="396578"/>
                </a:lnTo>
                <a:cubicBezTo>
                  <a:pt x="19448" y="396578"/>
                  <a:pt x="0" y="377130"/>
                  <a:pt x="0" y="353139"/>
                </a:cubicBezTo>
                <a:lnTo>
                  <a:pt x="0" y="43439"/>
                </a:lnTo>
                <a:cubicBezTo>
                  <a:pt x="0" y="19448"/>
                  <a:pt x="19448" y="0"/>
                  <a:pt x="43439" y="0"/>
                </a:cubicBezTo>
                <a:close/>
              </a:path>
            </a:pathLst>
          </a:custGeom>
          <a:solidFill>
            <a:srgbClr val="167AA3"/>
          </a:solidFill>
        </p:spPr>
        <p:txBody>
          <a:bodyPr/>
          <a:lstStyle/>
          <a:p>
            <a:endParaRPr lang="en-IE">
              <a:solidFill>
                <a:srgbClr val="167AA3"/>
              </a:solidFill>
            </a:endParaRPr>
          </a:p>
        </p:txBody>
      </p: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4827478" y="348195"/>
            <a:ext cx="9089510" cy="197590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henomena"/>
                <a:ea typeface="Phenomena"/>
                <a:cs typeface="Phenomena"/>
                <a:sym typeface="Phenomena"/>
              </a:rPr>
              <a:t>Why Direction Matters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6800" y="3314700"/>
            <a:ext cx="16230600" cy="9099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60"/>
              </a:lnSpc>
              <a:spcAft>
                <a:spcPts val="1200"/>
              </a:spcAft>
            </a:pPr>
            <a:r>
              <a:rPr lang="en-US" sz="4400" b="1" dirty="0">
                <a:solidFill>
                  <a:srgbClr val="16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Clarity builds confidence</a:t>
            </a:r>
          </a:p>
          <a:p>
            <a:pPr marL="777246" lvl="1" indent="-388623" algn="just">
              <a:lnSpc>
                <a:spcPts val="5040"/>
              </a:lnSpc>
              <a:spcAft>
                <a:spcPts val="1200"/>
              </a:spcAft>
              <a:buFont typeface="Arial"/>
              <a:buChar char="•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It’s easier to take action when you know your focus</a:t>
            </a:r>
          </a:p>
          <a:p>
            <a:pPr marL="777246" lvl="1" indent="-388623" algn="just">
              <a:lnSpc>
                <a:spcPts val="5040"/>
              </a:lnSpc>
              <a:spcAft>
                <a:spcPts val="1200"/>
              </a:spcAft>
              <a:buFont typeface="Arial"/>
              <a:buChar char="•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Direction gives you structure and motivation</a:t>
            </a:r>
          </a:p>
          <a:p>
            <a:pPr marL="777246" lvl="1" indent="-388623" algn="just">
              <a:lnSpc>
                <a:spcPts val="5040"/>
              </a:lnSpc>
              <a:spcAft>
                <a:spcPts val="1200"/>
              </a:spcAft>
              <a:buFont typeface="Arial"/>
              <a:buChar char="•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Your “</a:t>
            </a:r>
            <a:r>
              <a:rPr lang="en-US" sz="3600" b="1" dirty="0">
                <a:solidFill>
                  <a:srgbClr val="16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next step</a:t>
            </a: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” is not a life decision — </a:t>
            </a:r>
            <a:r>
              <a:rPr lang="en-US" sz="3600" b="1" dirty="0">
                <a:solidFill>
                  <a:srgbClr val="16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it’s a starting point</a:t>
            </a:r>
          </a:p>
          <a:p>
            <a:pPr marL="777246" lvl="1" indent="-388623" algn="just">
              <a:lnSpc>
                <a:spcPts val="5040"/>
              </a:lnSpc>
              <a:spcAft>
                <a:spcPts val="1200"/>
              </a:spcAft>
              <a:buFont typeface="Arial"/>
              <a:buChar char="•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When you know what you want, others can help you get there</a:t>
            </a:r>
          </a:p>
          <a:p>
            <a:pPr algn="ctr">
              <a:lnSpc>
                <a:spcPts val="5880"/>
              </a:lnSpc>
              <a:spcAft>
                <a:spcPts val="1200"/>
              </a:spcAft>
            </a:pPr>
            <a:r>
              <a:rPr lang="en-US" sz="4200" b="1" dirty="0">
                <a:solidFill>
                  <a:srgbClr val="16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“You don’t need to have it all figured out. </a:t>
            </a:r>
            <a:br>
              <a:rPr lang="en-US" sz="4200" b="1" dirty="0">
                <a:solidFill>
                  <a:srgbClr val="167AA3"/>
                </a:solidFill>
                <a:latin typeface="Noto Sans Bold"/>
                <a:ea typeface="Noto Sans Bold"/>
                <a:cs typeface="Noto Sans Bold"/>
                <a:sym typeface="Noto Sans Bold"/>
              </a:rPr>
            </a:br>
            <a:r>
              <a:rPr lang="en-US" sz="4200" b="1" dirty="0">
                <a:solidFill>
                  <a:srgbClr val="16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You just need your next move.”</a:t>
            </a:r>
          </a:p>
          <a:p>
            <a:pPr algn="just">
              <a:lnSpc>
                <a:spcPts val="5320"/>
              </a:lnSpc>
              <a:spcAft>
                <a:spcPts val="1200"/>
              </a:spcAft>
            </a:pPr>
            <a:endParaRPr lang="en-US" sz="4200" b="1" dirty="0">
              <a:solidFill>
                <a:srgbClr val="167AA3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just">
              <a:lnSpc>
                <a:spcPts val="5320"/>
              </a:lnSpc>
              <a:spcAft>
                <a:spcPts val="1200"/>
              </a:spcAft>
            </a:pPr>
            <a:endParaRPr lang="en-US" sz="4200" b="1" dirty="0">
              <a:solidFill>
                <a:srgbClr val="167AA3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just">
              <a:lnSpc>
                <a:spcPts val="5320"/>
              </a:lnSpc>
              <a:spcBef>
                <a:spcPct val="0"/>
              </a:spcBef>
              <a:spcAft>
                <a:spcPts val="1200"/>
              </a:spcAft>
            </a:pPr>
            <a:endParaRPr lang="en-US" sz="4200" b="1" dirty="0">
              <a:solidFill>
                <a:srgbClr val="167AA3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just">
              <a:lnSpc>
                <a:spcPts val="5320"/>
              </a:lnSpc>
              <a:spcBef>
                <a:spcPct val="0"/>
              </a:spcBef>
              <a:spcAft>
                <a:spcPts val="1200"/>
              </a:spcAft>
            </a:pPr>
            <a:endParaRPr lang="en-US" sz="4200" b="1" dirty="0">
              <a:solidFill>
                <a:srgbClr val="167AA3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33282" y="8304557"/>
            <a:ext cx="2854718" cy="1982443"/>
          </a:xfrm>
          <a:custGeom>
            <a:avLst/>
            <a:gdLst/>
            <a:ahLst/>
            <a:cxnLst/>
            <a:rect l="l" t="t" r="r" b="b"/>
            <a:pathLst>
              <a:path w="2854718" h="1982443">
                <a:moveTo>
                  <a:pt x="0" y="0"/>
                </a:moveTo>
                <a:lnTo>
                  <a:pt x="2854718" y="0"/>
                </a:lnTo>
                <a:lnTo>
                  <a:pt x="2854718" y="1982443"/>
                </a:lnTo>
                <a:lnTo>
                  <a:pt x="0" y="1982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98953" y="723900"/>
            <a:ext cx="8065672" cy="1505757"/>
          </a:xfrm>
          <a:custGeom>
            <a:avLst/>
            <a:gdLst/>
            <a:ahLst/>
            <a:cxnLst/>
            <a:rect l="l" t="t" r="r" b="b"/>
            <a:pathLst>
              <a:path w="2124292" h="396578">
                <a:moveTo>
                  <a:pt x="48953" y="0"/>
                </a:moveTo>
                <a:lnTo>
                  <a:pt x="2075339" y="0"/>
                </a:lnTo>
                <a:cubicBezTo>
                  <a:pt x="2102375" y="0"/>
                  <a:pt x="2124292" y="21917"/>
                  <a:pt x="2124292" y="48953"/>
                </a:cubicBezTo>
                <a:lnTo>
                  <a:pt x="2124292" y="347625"/>
                </a:lnTo>
                <a:cubicBezTo>
                  <a:pt x="2124292" y="360608"/>
                  <a:pt x="2119135" y="373060"/>
                  <a:pt x="2109954" y="382240"/>
                </a:cubicBezTo>
                <a:cubicBezTo>
                  <a:pt x="2100774" y="391420"/>
                  <a:pt x="2088323" y="396578"/>
                  <a:pt x="2075339" y="396578"/>
                </a:cubicBezTo>
                <a:lnTo>
                  <a:pt x="48953" y="396578"/>
                </a:lnTo>
                <a:cubicBezTo>
                  <a:pt x="21917" y="396578"/>
                  <a:pt x="0" y="374661"/>
                  <a:pt x="0" y="347625"/>
                </a:cubicBezTo>
                <a:lnTo>
                  <a:pt x="0" y="48953"/>
                </a:lnTo>
                <a:cubicBezTo>
                  <a:pt x="0" y="21917"/>
                  <a:pt x="21917" y="0"/>
                  <a:pt x="48953" y="0"/>
                </a:cubicBezTo>
                <a:close/>
              </a:path>
            </a:pathLst>
          </a:custGeom>
          <a:solidFill>
            <a:srgbClr val="167AA3"/>
          </a:solidFill>
        </p:spPr>
        <p:txBody>
          <a:bodyPr/>
          <a:lstStyle/>
          <a:p>
            <a:endParaRPr lang="en-IE"/>
          </a:p>
        </p:txBody>
      </p: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5198953" y="348195"/>
            <a:ext cx="8065672" cy="197590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henomena"/>
                <a:ea typeface="Phenomena"/>
                <a:cs typeface="Phenomena"/>
                <a:sym typeface="Phenomena"/>
              </a:rPr>
              <a:t>What Matters to You?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6800" y="3314700"/>
            <a:ext cx="14020800" cy="7037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  <a:spcAft>
                <a:spcPts val="1200"/>
              </a:spcAft>
            </a:pPr>
            <a:r>
              <a:rPr lang="en-US" sz="4200" b="1" dirty="0">
                <a:solidFill>
                  <a:srgbClr val="16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Work on your self-awareness</a:t>
            </a:r>
          </a:p>
          <a:p>
            <a:pPr algn="just">
              <a:lnSpc>
                <a:spcPts val="5880"/>
              </a:lnSpc>
              <a:spcAft>
                <a:spcPts val="1200"/>
              </a:spcAft>
            </a:pPr>
            <a:r>
              <a:rPr lang="en-US" sz="42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Ask yourself:</a:t>
            </a:r>
          </a:p>
          <a:p>
            <a:pPr marL="777246" lvl="1" indent="-388623">
              <a:lnSpc>
                <a:spcPts val="5040"/>
              </a:lnSpc>
              <a:spcAft>
                <a:spcPts val="1200"/>
              </a:spcAft>
              <a:buFont typeface="Arial"/>
              <a:buChar char="•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What are your skills and passions?</a:t>
            </a:r>
          </a:p>
          <a:p>
            <a:pPr marL="777246" lvl="1" indent="-388623">
              <a:lnSpc>
                <a:spcPts val="5040"/>
              </a:lnSpc>
              <a:spcAft>
                <a:spcPts val="1200"/>
              </a:spcAft>
              <a:buFont typeface="Arial"/>
              <a:buChar char="•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What are my strengths and talents?</a:t>
            </a:r>
          </a:p>
          <a:p>
            <a:pPr marL="777246" lvl="1" indent="-388623">
              <a:lnSpc>
                <a:spcPts val="5040"/>
              </a:lnSpc>
              <a:spcAft>
                <a:spcPts val="1200"/>
              </a:spcAft>
              <a:buFont typeface="Arial"/>
              <a:buChar char="•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What type of work environment suits you?</a:t>
            </a:r>
          </a:p>
          <a:p>
            <a:pPr marL="777246" lvl="1" indent="-388623">
              <a:lnSpc>
                <a:spcPts val="5040"/>
              </a:lnSpc>
              <a:spcAft>
                <a:spcPts val="1200"/>
              </a:spcAft>
              <a:buFont typeface="Arial"/>
              <a:buChar char="•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What supports do you need (e.g., flexibility, assistive tech)?</a:t>
            </a:r>
          </a:p>
          <a:p>
            <a:pPr marL="777246" lvl="1" indent="-388623">
              <a:lnSpc>
                <a:spcPts val="5040"/>
              </a:lnSpc>
              <a:spcAft>
                <a:spcPts val="1200"/>
              </a:spcAft>
              <a:buFont typeface="Arial"/>
              <a:buChar char="•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What are my non-negotiables </a:t>
            </a:r>
            <a:b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</a:b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(e.g., location, flexibility, support needs)?</a:t>
            </a:r>
          </a:p>
          <a:p>
            <a:pPr algn="just">
              <a:lnSpc>
                <a:spcPts val="5040"/>
              </a:lnSpc>
              <a:spcBef>
                <a:spcPct val="0"/>
              </a:spcBef>
              <a:spcAft>
                <a:spcPts val="1200"/>
              </a:spcAft>
            </a:pPr>
            <a:endParaRPr lang="en-US" sz="3600" dirty="0">
              <a:solidFill>
                <a:srgbClr val="167AA3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33282" y="8304557"/>
            <a:ext cx="2854718" cy="1982443"/>
          </a:xfrm>
          <a:custGeom>
            <a:avLst/>
            <a:gdLst/>
            <a:ahLst/>
            <a:cxnLst/>
            <a:rect l="l" t="t" r="r" b="b"/>
            <a:pathLst>
              <a:path w="2854718" h="1982443">
                <a:moveTo>
                  <a:pt x="0" y="0"/>
                </a:moveTo>
                <a:lnTo>
                  <a:pt x="2854718" y="0"/>
                </a:lnTo>
                <a:lnTo>
                  <a:pt x="2854718" y="1982443"/>
                </a:lnTo>
                <a:lnTo>
                  <a:pt x="0" y="1982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81600" y="729192"/>
            <a:ext cx="8065672" cy="1505757"/>
          </a:xfrm>
          <a:custGeom>
            <a:avLst/>
            <a:gdLst/>
            <a:ahLst/>
            <a:cxnLst/>
            <a:rect l="l" t="t" r="r" b="b"/>
            <a:pathLst>
              <a:path w="2124292" h="396578">
                <a:moveTo>
                  <a:pt x="48953" y="0"/>
                </a:moveTo>
                <a:lnTo>
                  <a:pt x="2075339" y="0"/>
                </a:lnTo>
                <a:cubicBezTo>
                  <a:pt x="2102375" y="0"/>
                  <a:pt x="2124292" y="21917"/>
                  <a:pt x="2124292" y="48953"/>
                </a:cubicBezTo>
                <a:lnTo>
                  <a:pt x="2124292" y="347625"/>
                </a:lnTo>
                <a:cubicBezTo>
                  <a:pt x="2124292" y="360608"/>
                  <a:pt x="2119135" y="373060"/>
                  <a:pt x="2109954" y="382240"/>
                </a:cubicBezTo>
                <a:cubicBezTo>
                  <a:pt x="2100774" y="391420"/>
                  <a:pt x="2088323" y="396578"/>
                  <a:pt x="2075339" y="396578"/>
                </a:cubicBezTo>
                <a:lnTo>
                  <a:pt x="48953" y="396578"/>
                </a:lnTo>
                <a:cubicBezTo>
                  <a:pt x="21917" y="396578"/>
                  <a:pt x="0" y="374661"/>
                  <a:pt x="0" y="347625"/>
                </a:cubicBezTo>
                <a:lnTo>
                  <a:pt x="0" y="48953"/>
                </a:lnTo>
                <a:cubicBezTo>
                  <a:pt x="0" y="21917"/>
                  <a:pt x="21917" y="0"/>
                  <a:pt x="48953" y="0"/>
                </a:cubicBezTo>
                <a:close/>
              </a:path>
            </a:pathLst>
          </a:custGeom>
          <a:solidFill>
            <a:srgbClr val="167AA3"/>
          </a:solidFill>
        </p:spPr>
        <p:txBody>
          <a:bodyPr/>
          <a:lstStyle/>
          <a:p>
            <a:endParaRPr lang="en-IE"/>
          </a:p>
        </p:txBody>
      </p: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5181600" y="348195"/>
            <a:ext cx="8065672" cy="197590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henomena"/>
                <a:ea typeface="Phenomena"/>
                <a:cs typeface="Phenomena"/>
                <a:sym typeface="Phenomena"/>
              </a:rPr>
              <a:t>Where Are You Now?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6800" y="3351588"/>
            <a:ext cx="15133631" cy="6973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  <a:spcAft>
                <a:spcPts val="1200"/>
              </a:spcAft>
            </a:pPr>
            <a:r>
              <a:rPr lang="en-US" sz="4200" b="1" dirty="0">
                <a:solidFill>
                  <a:srgbClr val="16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Assess your current situation:</a:t>
            </a:r>
          </a:p>
          <a:p>
            <a:pPr marL="755657" lvl="1" indent="-377829" algn="just">
              <a:lnSpc>
                <a:spcPts val="4900"/>
              </a:lnSpc>
              <a:spcAft>
                <a:spcPts val="1200"/>
              </a:spcAft>
              <a:buFont typeface="Arial"/>
              <a:buChar char="•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What do you already have? (Experience, time, support, benefits)</a:t>
            </a:r>
          </a:p>
          <a:p>
            <a:pPr marL="755657" lvl="1" indent="-377829" algn="just">
              <a:lnSpc>
                <a:spcPts val="4900"/>
              </a:lnSpc>
              <a:spcAft>
                <a:spcPts val="1200"/>
              </a:spcAft>
              <a:buFont typeface="Arial"/>
              <a:buChar char="•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Do you have clarity on the role you would like to focus?</a:t>
            </a:r>
          </a:p>
          <a:p>
            <a:pPr marL="755657" lvl="1" indent="-377829" algn="just">
              <a:lnSpc>
                <a:spcPts val="4900"/>
              </a:lnSpc>
              <a:spcAft>
                <a:spcPts val="1200"/>
              </a:spcAft>
              <a:buFont typeface="Arial"/>
              <a:buChar char="•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What are your current barriers and possible solutions?</a:t>
            </a:r>
          </a:p>
          <a:p>
            <a:pPr marL="755657" lvl="1" indent="-377829" algn="just">
              <a:lnSpc>
                <a:spcPts val="4900"/>
              </a:lnSpc>
              <a:spcAft>
                <a:spcPts val="1200"/>
              </a:spcAft>
              <a:buFont typeface="Arial"/>
              <a:buChar char="•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Are you connected to any services yet?</a:t>
            </a:r>
          </a:p>
          <a:p>
            <a:pPr marL="755657" lvl="1" indent="-377829" algn="just">
              <a:lnSpc>
                <a:spcPts val="4900"/>
              </a:lnSpc>
              <a:spcAft>
                <a:spcPts val="1200"/>
              </a:spcAft>
              <a:buFont typeface="Arial"/>
              <a:buChar char="•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Is your CV and LinkedIn ready?</a:t>
            </a:r>
          </a:p>
          <a:p>
            <a:pPr algn="just">
              <a:lnSpc>
                <a:spcPts val="4900"/>
              </a:lnSpc>
              <a:spcAft>
                <a:spcPts val="1200"/>
              </a:spcAft>
            </a:pPr>
            <a:endParaRPr lang="en-US" sz="3500" dirty="0">
              <a:solidFill>
                <a:srgbClr val="167AA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algn="just">
              <a:lnSpc>
                <a:spcPts val="4900"/>
              </a:lnSpc>
              <a:spcBef>
                <a:spcPct val="0"/>
              </a:spcBef>
              <a:spcAft>
                <a:spcPts val="1200"/>
              </a:spcAft>
            </a:pPr>
            <a:endParaRPr lang="en-US" sz="3500" dirty="0">
              <a:solidFill>
                <a:srgbClr val="167AA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algn="just">
              <a:lnSpc>
                <a:spcPts val="4900"/>
              </a:lnSpc>
              <a:spcBef>
                <a:spcPct val="0"/>
              </a:spcBef>
              <a:spcAft>
                <a:spcPts val="1200"/>
              </a:spcAft>
            </a:pPr>
            <a:endParaRPr lang="en-US" sz="3500" dirty="0">
              <a:solidFill>
                <a:srgbClr val="167AA3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33282" y="8267078"/>
            <a:ext cx="2854718" cy="1982443"/>
          </a:xfrm>
          <a:custGeom>
            <a:avLst/>
            <a:gdLst/>
            <a:ahLst/>
            <a:cxnLst/>
            <a:rect l="l" t="t" r="r" b="b"/>
            <a:pathLst>
              <a:path w="2854718" h="1982443">
                <a:moveTo>
                  <a:pt x="0" y="0"/>
                </a:moveTo>
                <a:lnTo>
                  <a:pt x="2854718" y="0"/>
                </a:lnTo>
                <a:lnTo>
                  <a:pt x="2854718" y="1982444"/>
                </a:lnTo>
                <a:lnTo>
                  <a:pt x="0" y="19824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98953" y="742143"/>
            <a:ext cx="8065672" cy="1505757"/>
          </a:xfrm>
          <a:custGeom>
            <a:avLst/>
            <a:gdLst/>
            <a:ahLst/>
            <a:cxnLst/>
            <a:rect l="l" t="t" r="r" b="b"/>
            <a:pathLst>
              <a:path w="2124292" h="396578">
                <a:moveTo>
                  <a:pt x="48953" y="0"/>
                </a:moveTo>
                <a:lnTo>
                  <a:pt x="2075339" y="0"/>
                </a:lnTo>
                <a:cubicBezTo>
                  <a:pt x="2102375" y="0"/>
                  <a:pt x="2124292" y="21917"/>
                  <a:pt x="2124292" y="48953"/>
                </a:cubicBezTo>
                <a:lnTo>
                  <a:pt x="2124292" y="347625"/>
                </a:lnTo>
                <a:cubicBezTo>
                  <a:pt x="2124292" y="360608"/>
                  <a:pt x="2119135" y="373060"/>
                  <a:pt x="2109954" y="382240"/>
                </a:cubicBezTo>
                <a:cubicBezTo>
                  <a:pt x="2100774" y="391420"/>
                  <a:pt x="2088323" y="396578"/>
                  <a:pt x="2075339" y="396578"/>
                </a:cubicBezTo>
                <a:lnTo>
                  <a:pt x="48953" y="396578"/>
                </a:lnTo>
                <a:cubicBezTo>
                  <a:pt x="21917" y="396578"/>
                  <a:pt x="0" y="374661"/>
                  <a:pt x="0" y="347625"/>
                </a:cubicBezTo>
                <a:lnTo>
                  <a:pt x="0" y="48953"/>
                </a:lnTo>
                <a:cubicBezTo>
                  <a:pt x="0" y="21917"/>
                  <a:pt x="21917" y="0"/>
                  <a:pt x="48953" y="0"/>
                </a:cubicBezTo>
                <a:close/>
              </a:path>
            </a:pathLst>
          </a:custGeom>
          <a:solidFill>
            <a:srgbClr val="167AA3"/>
          </a:solidFill>
        </p:spPr>
        <p:txBody>
          <a:bodyPr/>
          <a:lstStyle/>
          <a:p>
            <a:endParaRPr lang="en-IE"/>
          </a:p>
        </p:txBody>
      </p: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5198953" y="348193"/>
            <a:ext cx="8065672" cy="197590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henomena"/>
                <a:ea typeface="Phenomena"/>
                <a:cs typeface="Phenomena"/>
                <a:sym typeface="Phenomena"/>
              </a:rPr>
              <a:t>Choosing a Direction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6800" y="2445843"/>
            <a:ext cx="16561911" cy="7345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 dirty="0">
                <a:solidFill>
                  <a:srgbClr val="16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What’s your next step?</a:t>
            </a:r>
          </a:p>
          <a:p>
            <a:pPr>
              <a:lnSpc>
                <a:spcPts val="5880"/>
              </a:lnSpc>
            </a:pPr>
            <a:r>
              <a:rPr lang="en-US" sz="42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 Start with the following:</a:t>
            </a:r>
          </a:p>
          <a:p>
            <a:pPr marL="1131573" lvl="1" indent="-742950">
              <a:lnSpc>
                <a:spcPts val="504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Define the </a:t>
            </a:r>
            <a:r>
              <a:rPr lang="en-US" sz="3600" b="1" dirty="0">
                <a:solidFill>
                  <a:srgbClr val="16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area and role </a:t>
            </a: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you will focus on</a:t>
            </a:r>
          </a:p>
          <a:p>
            <a:pPr marL="1131573" lvl="1" indent="-742950">
              <a:lnSpc>
                <a:spcPts val="504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Update your CV and LinkedIn considering your focus area </a:t>
            </a:r>
            <a:b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</a:b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(Remember, about the skills keyword optimization)</a:t>
            </a:r>
          </a:p>
          <a:p>
            <a:pPr marL="1131573" lvl="1" indent="-742950">
              <a:lnSpc>
                <a:spcPts val="504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Seek Career events, workshops, and networking opportunities</a:t>
            </a:r>
          </a:p>
          <a:p>
            <a:pPr marL="1131573" lvl="1" indent="-742950">
              <a:lnSpc>
                <a:spcPts val="5040"/>
              </a:lnSpc>
              <a:buFont typeface="+mj-lt"/>
              <a:buAutoNum type="arabicPeriod"/>
            </a:pPr>
            <a:r>
              <a:rPr lang="en-US" sz="3600" b="1" i="1" dirty="0">
                <a:solidFill>
                  <a:srgbClr val="167AA3"/>
                </a:solidFill>
                <a:latin typeface="Noto Sans Bold Italics"/>
                <a:ea typeface="Noto Sans Bold Italics"/>
                <a:cs typeface="Noto Sans Bold Italics"/>
                <a:sym typeface="Noto Sans Bold Italics"/>
              </a:rPr>
              <a:t>Ensure you search for jobs to apply to on different platforms </a:t>
            </a:r>
            <a:r>
              <a:rPr lang="en-US" sz="3600" b="1" i="1" u="none" dirty="0">
                <a:solidFill>
                  <a:srgbClr val="167AA3"/>
                </a:solidFill>
                <a:latin typeface="Noto Sans Bold Italics"/>
                <a:ea typeface="Noto Sans Bold Italics"/>
                <a:cs typeface="Noto Sans Bold Italics"/>
                <a:sym typeface="Noto Sans Bold Italics"/>
              </a:rPr>
              <a:t>every</a:t>
            </a:r>
            <a:r>
              <a:rPr lang="en-US" sz="3600" b="1" i="1" dirty="0">
                <a:solidFill>
                  <a:srgbClr val="167AA3"/>
                </a:solidFill>
                <a:latin typeface="Noto Sans Bold Italics"/>
                <a:ea typeface="Noto Sans Bold Italics"/>
                <a:cs typeface="Noto Sans Bold Italics"/>
                <a:sym typeface="Noto Sans Bold Italics"/>
              </a:rPr>
              <a:t> </a:t>
            </a:r>
            <a:r>
              <a:rPr lang="en-US" sz="3600" b="1" i="1" u="none" dirty="0">
                <a:solidFill>
                  <a:srgbClr val="167AA3"/>
                </a:solidFill>
                <a:latin typeface="Noto Sans Bold Italics"/>
                <a:ea typeface="Noto Sans Bold Italics"/>
                <a:cs typeface="Noto Sans Bold Italics"/>
                <a:sym typeface="Noto Sans Bold Italics"/>
              </a:rPr>
              <a:t>day</a:t>
            </a:r>
            <a:r>
              <a:rPr lang="en-US" sz="3600" b="1" i="1" u="sng" dirty="0">
                <a:solidFill>
                  <a:srgbClr val="167AA3"/>
                </a:solidFill>
                <a:latin typeface="Noto Sans Bold Italics"/>
                <a:ea typeface="Noto Sans Bold Italics"/>
                <a:cs typeface="Noto Sans Bold Italics"/>
                <a:sym typeface="Noto Sans Bold Italics"/>
              </a:rPr>
              <a:t> </a:t>
            </a:r>
          </a:p>
          <a:p>
            <a:pPr marL="1131573" lvl="1" indent="-742950">
              <a:lnSpc>
                <a:spcPts val="504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Reach out to a support </a:t>
            </a:r>
            <a:r>
              <a:rPr lang="en-US" sz="3600" dirty="0" err="1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organisation</a:t>
            </a:r>
            <a:endParaRPr lang="en-US" sz="3600" dirty="0">
              <a:solidFill>
                <a:srgbClr val="167AA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131573" lvl="1" indent="-742950">
              <a:lnSpc>
                <a:spcPts val="504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Explore a short (free) online course in your focus area</a:t>
            </a:r>
          </a:p>
          <a:p>
            <a:pPr>
              <a:lnSpc>
                <a:spcPts val="5460"/>
              </a:lnSpc>
              <a:spcBef>
                <a:spcPct val="0"/>
              </a:spcBef>
            </a:pPr>
            <a:r>
              <a:rPr lang="en-US" sz="3900" b="1" dirty="0">
                <a:solidFill>
                  <a:srgbClr val="16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“Progress is progress, no matter how small.”</a:t>
            </a:r>
          </a:p>
          <a:p>
            <a:pPr>
              <a:lnSpc>
                <a:spcPts val="5320"/>
              </a:lnSpc>
              <a:spcBef>
                <a:spcPct val="0"/>
              </a:spcBef>
            </a:pPr>
            <a:endParaRPr lang="en-US" sz="3900" b="1" dirty="0">
              <a:solidFill>
                <a:srgbClr val="167AA3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33282" y="125365"/>
            <a:ext cx="2854718" cy="1982443"/>
          </a:xfrm>
          <a:custGeom>
            <a:avLst/>
            <a:gdLst/>
            <a:ahLst/>
            <a:cxnLst/>
            <a:rect l="l" t="t" r="r" b="b"/>
            <a:pathLst>
              <a:path w="2854718" h="1982443">
                <a:moveTo>
                  <a:pt x="0" y="0"/>
                </a:moveTo>
                <a:lnTo>
                  <a:pt x="2854718" y="0"/>
                </a:lnTo>
                <a:lnTo>
                  <a:pt x="2854718" y="1982444"/>
                </a:lnTo>
                <a:lnTo>
                  <a:pt x="0" y="19824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69283" y="697302"/>
            <a:ext cx="11132515" cy="1505757"/>
          </a:xfrm>
          <a:custGeom>
            <a:avLst/>
            <a:gdLst/>
            <a:ahLst/>
            <a:cxnLst/>
            <a:rect l="l" t="t" r="r" b="b"/>
            <a:pathLst>
              <a:path w="2737084" h="396578">
                <a:moveTo>
                  <a:pt x="37993" y="0"/>
                </a:moveTo>
                <a:lnTo>
                  <a:pt x="2699090" y="0"/>
                </a:lnTo>
                <a:cubicBezTo>
                  <a:pt x="2720074" y="0"/>
                  <a:pt x="2737084" y="17010"/>
                  <a:pt x="2737084" y="37993"/>
                </a:cubicBezTo>
                <a:lnTo>
                  <a:pt x="2737084" y="358585"/>
                </a:lnTo>
                <a:cubicBezTo>
                  <a:pt x="2737084" y="379568"/>
                  <a:pt x="2720074" y="396578"/>
                  <a:pt x="2699090" y="396578"/>
                </a:cubicBezTo>
                <a:lnTo>
                  <a:pt x="37993" y="396578"/>
                </a:lnTo>
                <a:cubicBezTo>
                  <a:pt x="17010" y="396578"/>
                  <a:pt x="0" y="379568"/>
                  <a:pt x="0" y="358585"/>
                </a:cubicBezTo>
                <a:lnTo>
                  <a:pt x="0" y="37993"/>
                </a:lnTo>
                <a:cubicBezTo>
                  <a:pt x="0" y="17010"/>
                  <a:pt x="17010" y="0"/>
                  <a:pt x="37993" y="0"/>
                </a:cubicBezTo>
                <a:close/>
              </a:path>
            </a:pathLst>
          </a:custGeom>
          <a:solidFill>
            <a:srgbClr val="167AA3"/>
          </a:solidFill>
        </p:spPr>
        <p:txBody>
          <a:bodyPr/>
          <a:lstStyle/>
          <a:p>
            <a:endParaRPr lang="en-IE"/>
          </a:p>
        </p:txBody>
      </p: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3711949" y="348195"/>
            <a:ext cx="10392364" cy="197590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henomena"/>
                <a:ea typeface="Phenomena"/>
                <a:cs typeface="Phenomena"/>
                <a:sym typeface="Phenomena"/>
              </a:rPr>
              <a:t>Informing &amp; Expanding Your Network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6800" y="2609908"/>
            <a:ext cx="16230600" cy="8477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b="1" dirty="0">
                <a:solidFill>
                  <a:srgbClr val="16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People want to help – Let them know how</a:t>
            </a:r>
          </a:p>
          <a:p>
            <a:pPr marL="777246" lvl="1" indent="-388623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Tell people what you’re looking for</a:t>
            </a:r>
          </a:p>
          <a:p>
            <a:pPr marL="777246" lvl="1" indent="-388623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Use a simple sentence:</a:t>
            </a:r>
          </a:p>
          <a:p>
            <a:pPr marL="777246" lvl="1" indent="-388623">
              <a:lnSpc>
                <a:spcPts val="5040"/>
              </a:lnSpc>
              <a:spcAft>
                <a:spcPts val="1200"/>
              </a:spcAft>
              <a:buFont typeface="Arial"/>
              <a:buChar char="•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“I’m exploring work in (area) because I enjoy (reason). If you hear of something, let me know.”</a:t>
            </a:r>
          </a:p>
          <a:p>
            <a:pPr>
              <a:lnSpc>
                <a:spcPts val="5040"/>
              </a:lnSpc>
            </a:pPr>
            <a:r>
              <a:rPr lang="en-US" sz="3600" b="1" dirty="0">
                <a:solidFill>
                  <a:srgbClr val="16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Who to talk to:</a:t>
            </a:r>
          </a:p>
          <a:p>
            <a:pPr marL="777246" lvl="1" indent="-388623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Friends, family, </a:t>
            </a:r>
            <a:r>
              <a:rPr lang="en-US" sz="3600" dirty="0" err="1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neighbours</a:t>
            </a:r>
            <a:endParaRPr lang="en-US" sz="3600" dirty="0">
              <a:solidFill>
                <a:srgbClr val="167AA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777246" lvl="1" indent="-388623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Former colleagues or employers</a:t>
            </a:r>
          </a:p>
          <a:p>
            <a:pPr marL="777246" lvl="1" indent="-388623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Disability employment support services</a:t>
            </a:r>
          </a:p>
          <a:p>
            <a:pPr marL="777246" lvl="1" indent="-388623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167AA3"/>
                </a:solidFill>
                <a:latin typeface="Noto Sans"/>
                <a:ea typeface="Noto Sans"/>
                <a:cs typeface="Noto Sans"/>
                <a:sym typeface="Noto Sans"/>
              </a:rPr>
              <a:t>Social media or LinkedIn</a:t>
            </a:r>
          </a:p>
          <a:p>
            <a:pPr marL="777246" lvl="1" indent="-388623">
              <a:lnSpc>
                <a:spcPts val="5040"/>
              </a:lnSpc>
              <a:buFont typeface="Arial"/>
              <a:buChar char="•"/>
            </a:pPr>
            <a:r>
              <a:rPr lang="en-US" sz="3600" b="1" dirty="0">
                <a:solidFill>
                  <a:srgbClr val="167AA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Open Doors Network events and webinars</a:t>
            </a:r>
          </a:p>
          <a:p>
            <a:pPr>
              <a:lnSpc>
                <a:spcPts val="5040"/>
              </a:lnSpc>
            </a:pPr>
            <a:endParaRPr lang="en-US" sz="3600" b="1" dirty="0">
              <a:solidFill>
                <a:srgbClr val="167AA3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>
              <a:lnSpc>
                <a:spcPts val="5320"/>
              </a:lnSpc>
              <a:spcBef>
                <a:spcPct val="0"/>
              </a:spcBef>
            </a:pPr>
            <a:endParaRPr lang="en-US" sz="3600" b="1" dirty="0">
              <a:solidFill>
                <a:srgbClr val="167AA3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C8C06E08C8C4683D19BB8EE4A434F" ma:contentTypeVersion="19" ma:contentTypeDescription="Create a new document." ma:contentTypeScope="" ma:versionID="983f6f9dd4c1d9d22fe7bae92d56128b">
  <xsd:schema xmlns:xsd="http://www.w3.org/2001/XMLSchema" xmlns:xs="http://www.w3.org/2001/XMLSchema" xmlns:p="http://schemas.microsoft.com/office/2006/metadata/properties" xmlns:ns2="e8da94fe-379d-4fae-b845-66df80e43f20" xmlns:ns3="7942bc85-dec1-418e-b79a-c67ed2b3bf95" targetNamespace="http://schemas.microsoft.com/office/2006/metadata/properties" ma:root="true" ma:fieldsID="3ce91d10ce8408d3133e27005c0aae72" ns2:_="" ns3:_="">
    <xsd:import namespace="e8da94fe-379d-4fae-b845-66df80e43f20"/>
    <xsd:import namespace="7942bc85-dec1-418e-b79a-c67ed2b3bf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a94fe-379d-4fae-b845-66df80e43f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4925d93-7c05-4a14-962c-e5fd9e076e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42bc85-dec1-418e-b79a-c67ed2b3bf9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2c1ad5-3ed0-4b64-8129-c4a0592da68f}" ma:internalName="TaxCatchAll" ma:showField="CatchAllData" ma:web="7942bc85-dec1-418e-b79a-c67ed2b3bf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da94fe-379d-4fae-b845-66df80e43f20">
      <Terms xmlns="http://schemas.microsoft.com/office/infopath/2007/PartnerControls"/>
    </lcf76f155ced4ddcb4097134ff3c332f>
    <TaxCatchAll xmlns="7942bc85-dec1-418e-b79a-c67ed2b3bf95" xsi:nil="true"/>
  </documentManagement>
</p:properties>
</file>

<file path=customXml/itemProps1.xml><?xml version="1.0" encoding="utf-8"?>
<ds:datastoreItem xmlns:ds="http://schemas.openxmlformats.org/officeDocument/2006/customXml" ds:itemID="{C2A4E86B-0312-42C0-9A2A-F6FB74F3D0B2}"/>
</file>

<file path=customXml/itemProps2.xml><?xml version="1.0" encoding="utf-8"?>
<ds:datastoreItem xmlns:ds="http://schemas.openxmlformats.org/officeDocument/2006/customXml" ds:itemID="{B79C461A-ADF3-4502-B53F-F09638803CD2}"/>
</file>

<file path=customXml/itemProps3.xml><?xml version="1.0" encoding="utf-8"?>
<ds:datastoreItem xmlns:ds="http://schemas.openxmlformats.org/officeDocument/2006/customXml" ds:itemID="{558A3CFF-6A06-41BA-8042-DEB421168EA6}"/>
</file>

<file path=docMetadata/LabelInfo.xml><?xml version="1.0" encoding="utf-8"?>
<clbl:labelList xmlns:clbl="http://schemas.microsoft.com/office/2020/mipLabelMetadata">
  <clbl:label id="{73216dbb-7d26-4809-8bda-4970c1804989}" enabled="0" method="" siteId="{73216dbb-7d26-4809-8bda-4970c180498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864</Words>
  <Application>Microsoft Macintosh PowerPoint</Application>
  <PresentationFormat>Custom</PresentationFormat>
  <Paragraphs>133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Noto Sans</vt:lpstr>
      <vt:lpstr>Phenomena Bold</vt:lpstr>
      <vt:lpstr>Noto Sans Bold Italics</vt:lpstr>
      <vt:lpstr>Times New Roman Bold</vt:lpstr>
      <vt:lpstr>Noto Sans Bold</vt:lpstr>
      <vt:lpstr>Noto Sans Italics</vt:lpstr>
      <vt:lpstr>Open Sans Bold</vt:lpstr>
      <vt:lpstr>Phenomena</vt:lpstr>
      <vt:lpstr>Arial</vt:lpstr>
      <vt:lpstr>Calibri</vt:lpstr>
      <vt:lpstr>Office Theme</vt:lpstr>
      <vt:lpstr>Finding Direction</vt:lpstr>
      <vt:lpstr>Who am I</vt:lpstr>
      <vt:lpstr>Today you'll learn </vt:lpstr>
      <vt:lpstr>Acknowledging Where You Are</vt:lpstr>
      <vt:lpstr>Why Direction Matters</vt:lpstr>
      <vt:lpstr>What Matters to You?</vt:lpstr>
      <vt:lpstr>Where Are You Now?</vt:lpstr>
      <vt:lpstr>Choosing a Direction</vt:lpstr>
      <vt:lpstr>Informing &amp; Expanding Your Network</vt:lpstr>
      <vt:lpstr>Making It Manageable</vt:lpstr>
      <vt:lpstr>Confidence &amp; Self-Belief</vt:lpstr>
      <vt:lpstr>Irish Resources for You</vt:lpstr>
      <vt:lpstr>Final Words &amp; Staying Connected</vt:lpstr>
      <vt:lpstr>Get in touch with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Direction -  Clarifying Your Next Step 2</dc:title>
  <dc:creator>Wayne Howe</dc:creator>
  <cp:lastModifiedBy>Jessica Reid</cp:lastModifiedBy>
  <cp:revision>4</cp:revision>
  <dcterms:created xsi:type="dcterms:W3CDTF">2006-08-16T00:00:00Z</dcterms:created>
  <dcterms:modified xsi:type="dcterms:W3CDTF">2026-04-13T14:00:03Z</dcterms:modified>
  <dc:identifier>DAGmqG3jNYo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0x010100B8AC8C06E08C8C4683D19BB8EE4A434F</vt:lpwstr>
  </property>
</Properties>
</file>