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Arimo" panose="020B0604020202020204" charset="0"/>
      <p:regular r:id="rId21"/>
    </p:embeddedFont>
    <p:embeddedFont>
      <p:font typeface="Arimo Bold" panose="020B0604020202020204" charset="0"/>
      <p:regular r:id="rId22"/>
      <p:bold r:id="rId23"/>
    </p:embeddedFont>
    <p:embeddedFont>
      <p:font typeface="Open Sans" panose="020B0606030504020204" pitchFamily="34" charset="0"/>
      <p:regular r:id="rId24"/>
      <p:bold r:id="rId25"/>
      <p:italic r:id="rId26"/>
      <p:boldItalic r:id="rId27"/>
    </p:embeddedFont>
    <p:embeddedFont>
      <p:font typeface="Open Sans Bold" panose="020B0806030504020204" charset="0"/>
      <p:regular r:id="rId28"/>
      <p:bold r:id="rId29"/>
    </p:embeddedFont>
    <p:embeddedFont>
      <p:font typeface="Open Sans Bold Italics" panose="020B0604020202020204" charset="0"/>
      <p:regular r:id="rId30"/>
      <p:bold r:id="rId31"/>
      <p:italic r:id="rId32"/>
      <p:boldItalic r:id="rId33"/>
    </p:embeddedFont>
    <p:embeddedFont>
      <p:font typeface="Open Sans Italics" panose="020B0604020202020204" charset="0"/>
      <p:regular r:id="rId34"/>
      <p:italic r:id="rId35"/>
    </p:embeddedFont>
    <p:embeddedFont>
      <p:font typeface="Open Sans SemiBold" panose="020B0706030804020204" pitchFamily="34" charset="0"/>
      <p:regular r:id="rId36"/>
      <p:bold r:id="rId37"/>
      <p:italic r:id="rId38"/>
      <p:boldItalic r:id="rId39"/>
    </p:embeddedFont>
    <p:embeddedFont>
      <p:font typeface="Open Sans Ultra-Bold" panose="020B0604020202020204" charset="0"/>
      <p:regular r:id="rId40"/>
      <p:bold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userDrawn="1">
          <p15:clr>
            <a:srgbClr val="A4A3A4"/>
          </p15:clr>
        </p15:guide>
        <p15:guide id="2" pos="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3950"/>
    <a:srgbClr val="1D6382"/>
    <a:srgbClr val="2A94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DD66DE-7FC7-794D-A8AB-62B94DFDABEC}" v="59" dt="2026-05-27T11:08:17.7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8" autoAdjust="0"/>
    <p:restoredTop sz="86422" autoAdjust="0"/>
  </p:normalViewPr>
  <p:slideViewPr>
    <p:cSldViewPr>
      <p:cViewPr varScale="1">
        <p:scale>
          <a:sx n="36" d="100"/>
          <a:sy n="36" d="100"/>
        </p:scale>
        <p:origin x="412" y="68"/>
      </p:cViewPr>
      <p:guideLst>
        <p:guide orient="horz" pos="936"/>
        <p:guide pos="9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microsoft.com/office/2015/10/relationships/revisionInfo" Target="revisionInfo.xml"/><Relationship Id="rId20" Type="http://schemas.openxmlformats.org/officeDocument/2006/relationships/notesMaster" Target="notesMasters/notesMaster1.xml"/><Relationship Id="rId41"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B5D385-0B93-F340-B512-B037DD2A754C}"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7EBCC-6711-184C-A12B-DC2040D20DB9}" type="slidenum">
              <a:rPr lang="en-US" smtClean="0"/>
              <a:t>‹#›</a:t>
            </a:fld>
            <a:endParaRPr lang="en-US"/>
          </a:p>
        </p:txBody>
      </p:sp>
    </p:spTree>
    <p:extLst>
      <p:ext uri="{BB962C8B-B14F-4D97-AF65-F5344CB8AC3E}">
        <p14:creationId xmlns:p14="http://schemas.microsoft.com/office/powerpoint/2010/main" val="1491502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a:t>
            </a:fld>
            <a:endParaRPr lang="en-US"/>
          </a:p>
        </p:txBody>
      </p:sp>
    </p:spTree>
    <p:extLst>
      <p:ext uri="{BB962C8B-B14F-4D97-AF65-F5344CB8AC3E}">
        <p14:creationId xmlns:p14="http://schemas.microsoft.com/office/powerpoint/2010/main" val="1872131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10</a:t>
            </a:fld>
            <a:endParaRPr lang="en-US"/>
          </a:p>
        </p:txBody>
      </p:sp>
    </p:spTree>
    <p:extLst>
      <p:ext uri="{BB962C8B-B14F-4D97-AF65-F5344CB8AC3E}">
        <p14:creationId xmlns:p14="http://schemas.microsoft.com/office/powerpoint/2010/main" val="356472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11</a:t>
            </a:fld>
            <a:endParaRPr lang="en-US"/>
          </a:p>
        </p:txBody>
      </p:sp>
    </p:spTree>
    <p:extLst>
      <p:ext uri="{BB962C8B-B14F-4D97-AF65-F5344CB8AC3E}">
        <p14:creationId xmlns:p14="http://schemas.microsoft.com/office/powerpoint/2010/main" val="642251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12</a:t>
            </a:fld>
            <a:endParaRPr lang="en-US"/>
          </a:p>
        </p:txBody>
      </p:sp>
    </p:spTree>
    <p:extLst>
      <p:ext uri="{BB962C8B-B14F-4D97-AF65-F5344CB8AC3E}">
        <p14:creationId xmlns:p14="http://schemas.microsoft.com/office/powerpoint/2010/main" val="2940190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13</a:t>
            </a:fld>
            <a:endParaRPr lang="en-US"/>
          </a:p>
        </p:txBody>
      </p:sp>
    </p:spTree>
    <p:extLst>
      <p:ext uri="{BB962C8B-B14F-4D97-AF65-F5344CB8AC3E}">
        <p14:creationId xmlns:p14="http://schemas.microsoft.com/office/powerpoint/2010/main" val="2031327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14</a:t>
            </a:fld>
            <a:endParaRPr lang="en-US"/>
          </a:p>
        </p:txBody>
      </p:sp>
    </p:spTree>
    <p:extLst>
      <p:ext uri="{BB962C8B-B14F-4D97-AF65-F5344CB8AC3E}">
        <p14:creationId xmlns:p14="http://schemas.microsoft.com/office/powerpoint/2010/main" val="3912046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15</a:t>
            </a:fld>
            <a:endParaRPr lang="en-US"/>
          </a:p>
        </p:txBody>
      </p:sp>
    </p:spTree>
    <p:extLst>
      <p:ext uri="{BB962C8B-B14F-4D97-AF65-F5344CB8AC3E}">
        <p14:creationId xmlns:p14="http://schemas.microsoft.com/office/powerpoint/2010/main" val="1720006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16</a:t>
            </a:fld>
            <a:endParaRPr lang="en-US"/>
          </a:p>
        </p:txBody>
      </p:sp>
    </p:spTree>
    <p:extLst>
      <p:ext uri="{BB962C8B-B14F-4D97-AF65-F5344CB8AC3E}">
        <p14:creationId xmlns:p14="http://schemas.microsoft.com/office/powerpoint/2010/main" val="1646731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17</a:t>
            </a:fld>
            <a:endParaRPr lang="en-US"/>
          </a:p>
        </p:txBody>
      </p:sp>
    </p:spTree>
    <p:extLst>
      <p:ext uri="{BB962C8B-B14F-4D97-AF65-F5344CB8AC3E}">
        <p14:creationId xmlns:p14="http://schemas.microsoft.com/office/powerpoint/2010/main" val="808632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18</a:t>
            </a:fld>
            <a:endParaRPr lang="en-US"/>
          </a:p>
        </p:txBody>
      </p:sp>
    </p:spTree>
    <p:extLst>
      <p:ext uri="{BB962C8B-B14F-4D97-AF65-F5344CB8AC3E}">
        <p14:creationId xmlns:p14="http://schemas.microsoft.com/office/powerpoint/2010/main" val="3964350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2</a:t>
            </a:fld>
            <a:endParaRPr lang="en-US"/>
          </a:p>
        </p:txBody>
      </p:sp>
    </p:spTree>
    <p:extLst>
      <p:ext uri="{BB962C8B-B14F-4D97-AF65-F5344CB8AC3E}">
        <p14:creationId xmlns:p14="http://schemas.microsoft.com/office/powerpoint/2010/main" val="53497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3</a:t>
            </a:fld>
            <a:endParaRPr lang="en-US"/>
          </a:p>
        </p:txBody>
      </p:sp>
    </p:spTree>
    <p:extLst>
      <p:ext uri="{BB962C8B-B14F-4D97-AF65-F5344CB8AC3E}">
        <p14:creationId xmlns:p14="http://schemas.microsoft.com/office/powerpoint/2010/main" val="1834025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4</a:t>
            </a:fld>
            <a:endParaRPr lang="en-US"/>
          </a:p>
        </p:txBody>
      </p:sp>
    </p:spTree>
    <p:extLst>
      <p:ext uri="{BB962C8B-B14F-4D97-AF65-F5344CB8AC3E}">
        <p14:creationId xmlns:p14="http://schemas.microsoft.com/office/powerpoint/2010/main" val="2340479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5</a:t>
            </a:fld>
            <a:endParaRPr lang="en-US"/>
          </a:p>
        </p:txBody>
      </p:sp>
    </p:spTree>
    <p:extLst>
      <p:ext uri="{BB962C8B-B14F-4D97-AF65-F5344CB8AC3E}">
        <p14:creationId xmlns:p14="http://schemas.microsoft.com/office/powerpoint/2010/main" val="86127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6</a:t>
            </a:fld>
            <a:endParaRPr lang="en-US"/>
          </a:p>
        </p:txBody>
      </p:sp>
    </p:spTree>
    <p:extLst>
      <p:ext uri="{BB962C8B-B14F-4D97-AF65-F5344CB8AC3E}">
        <p14:creationId xmlns:p14="http://schemas.microsoft.com/office/powerpoint/2010/main" val="3591246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7</a:t>
            </a:fld>
            <a:endParaRPr lang="en-US"/>
          </a:p>
        </p:txBody>
      </p:sp>
    </p:spTree>
    <p:extLst>
      <p:ext uri="{BB962C8B-B14F-4D97-AF65-F5344CB8AC3E}">
        <p14:creationId xmlns:p14="http://schemas.microsoft.com/office/powerpoint/2010/main" val="4008784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37EBCC-6711-184C-A12B-DC2040D20DB9}" type="slidenum">
              <a:rPr lang="en-US" smtClean="0"/>
              <a:t>8</a:t>
            </a:fld>
            <a:endParaRPr lang="en-US"/>
          </a:p>
        </p:txBody>
      </p:sp>
    </p:spTree>
    <p:extLst>
      <p:ext uri="{BB962C8B-B14F-4D97-AF65-F5344CB8AC3E}">
        <p14:creationId xmlns:p14="http://schemas.microsoft.com/office/powerpoint/2010/main" val="529101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37EBCC-6711-184C-A12B-DC2040D20DB9}" type="slidenum">
              <a:rPr lang="en-US" smtClean="0"/>
              <a:t>9</a:t>
            </a:fld>
            <a:endParaRPr lang="en-US"/>
          </a:p>
        </p:txBody>
      </p:sp>
    </p:spTree>
    <p:extLst>
      <p:ext uri="{BB962C8B-B14F-4D97-AF65-F5344CB8AC3E}">
        <p14:creationId xmlns:p14="http://schemas.microsoft.com/office/powerpoint/2010/main" val="597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Illustration of a head with a lightbulb signifying an idea"/>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7" name="TextBox 7"/>
          <p:cNvSpPr txBox="1">
            <a:spLocks noGrp="1"/>
          </p:cNvSpPr>
          <p:nvPr>
            <p:ph type="title" idx="4294967295"/>
          </p:nvPr>
        </p:nvSpPr>
        <p:spPr>
          <a:xfrm>
            <a:off x="7127693" y="2574114"/>
            <a:ext cx="10034278" cy="2112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485"/>
              </a:lnSpc>
              <a:spcBef>
                <a:spcPts val="0"/>
              </a:spcBef>
              <a:spcAft>
                <a:spcPts val="0"/>
              </a:spcAft>
              <a:buClrTx/>
              <a:buSzTx/>
              <a:buFontTx/>
              <a:buNone/>
              <a:tabLst/>
              <a:defRPr/>
            </a:pPr>
            <a:r>
              <a:rPr kumimoji="0" lang="en-US" sz="6061" b="1" i="0" u="none" strike="noStrike" kern="1200" cap="none" spc="0" normalizeH="0" baseline="0" noProof="0" dirty="0">
                <a:ln>
                  <a:noFill/>
                </a:ln>
                <a:solidFill>
                  <a:srgbClr val="FFFFFF"/>
                </a:solidFill>
                <a:effectLst/>
                <a:uLnTx/>
                <a:uFillTx/>
                <a:latin typeface="Open Sans Bold"/>
                <a:ea typeface="Open Sans Bold"/>
                <a:cs typeface="Open Sans Bold"/>
                <a:sym typeface="Open Sans Bold"/>
              </a:rPr>
              <a:t>Entrepreneurship for Beginners</a:t>
            </a:r>
          </a:p>
        </p:txBody>
      </p:sp>
      <p:sp>
        <p:nvSpPr>
          <p:cNvPr id="4" name="Freeform 4">
            <a:extLst>
              <a:ext uri="{C183D7F6-B498-43B3-948B-1728B52AA6E4}">
                <adec:decorative xmlns:adec="http://schemas.microsoft.com/office/drawing/2017/decorative" val="1"/>
              </a:ext>
            </a:extLst>
          </p:cNvPr>
          <p:cNvSpPr/>
          <p:nvPr/>
        </p:nvSpPr>
        <p:spPr>
          <a:xfrm>
            <a:off x="7467600" y="5219700"/>
            <a:ext cx="9296400" cy="2057400"/>
          </a:xfrm>
          <a:custGeom>
            <a:avLst/>
            <a:gdLst/>
            <a:ahLst/>
            <a:cxnLst/>
            <a:rect l="l" t="t" r="r" b="b"/>
            <a:pathLst>
              <a:path w="2668407" h="492287">
                <a:moveTo>
                  <a:pt x="38971" y="0"/>
                </a:moveTo>
                <a:lnTo>
                  <a:pt x="2629436" y="0"/>
                </a:lnTo>
                <a:cubicBezTo>
                  <a:pt x="2639771" y="0"/>
                  <a:pt x="2649684" y="4106"/>
                  <a:pt x="2656992" y="11414"/>
                </a:cubicBezTo>
                <a:cubicBezTo>
                  <a:pt x="2664301" y="18723"/>
                  <a:pt x="2668407" y="28635"/>
                  <a:pt x="2668407" y="38971"/>
                </a:cubicBezTo>
                <a:lnTo>
                  <a:pt x="2668407" y="453316"/>
                </a:lnTo>
                <a:cubicBezTo>
                  <a:pt x="2668407" y="463652"/>
                  <a:pt x="2664301" y="473565"/>
                  <a:pt x="2656992" y="480873"/>
                </a:cubicBezTo>
                <a:cubicBezTo>
                  <a:pt x="2649684" y="488182"/>
                  <a:pt x="2639771" y="492287"/>
                  <a:pt x="2629436" y="492287"/>
                </a:cubicBezTo>
                <a:lnTo>
                  <a:pt x="38971" y="492287"/>
                </a:lnTo>
                <a:cubicBezTo>
                  <a:pt x="28635" y="492287"/>
                  <a:pt x="18723" y="488182"/>
                  <a:pt x="11414" y="480873"/>
                </a:cubicBezTo>
                <a:cubicBezTo>
                  <a:pt x="4106" y="473565"/>
                  <a:pt x="0" y="463652"/>
                  <a:pt x="0" y="453316"/>
                </a:cubicBezTo>
                <a:lnTo>
                  <a:pt x="0" y="38971"/>
                </a:lnTo>
                <a:cubicBezTo>
                  <a:pt x="0" y="28635"/>
                  <a:pt x="4106" y="18723"/>
                  <a:pt x="11414" y="11414"/>
                </a:cubicBezTo>
                <a:cubicBezTo>
                  <a:pt x="18723" y="4106"/>
                  <a:pt x="28635" y="0"/>
                  <a:pt x="38971" y="0"/>
                </a:cubicBezTo>
                <a:close/>
              </a:path>
            </a:pathLst>
          </a:custGeom>
          <a:solidFill>
            <a:srgbClr val="013950"/>
          </a:solidFill>
        </p:spPr>
        <p:txBody>
          <a:bodyPr/>
          <a:lstStyle/>
          <a:p>
            <a:endParaRPr lang="en-US"/>
          </a:p>
        </p:txBody>
      </p:sp>
      <p:sp>
        <p:nvSpPr>
          <p:cNvPr id="8" name="TextBox 8"/>
          <p:cNvSpPr txBox="1"/>
          <p:nvPr/>
        </p:nvSpPr>
        <p:spPr>
          <a:xfrm>
            <a:off x="7127693" y="5651758"/>
            <a:ext cx="10034278" cy="1115177"/>
          </a:xfrm>
          <a:prstGeom prst="rect">
            <a:avLst/>
          </a:prstGeom>
        </p:spPr>
        <p:txBody>
          <a:bodyPr lIns="0" tIns="0" rIns="0" bIns="0" rtlCol="0" anchor="t">
            <a:spAutoFit/>
          </a:bodyPr>
          <a:lstStyle/>
          <a:p>
            <a:pPr algn="ctr">
              <a:lnSpc>
                <a:spcPts val="4454"/>
              </a:lnSpc>
            </a:pPr>
            <a:r>
              <a:rPr lang="en-US" sz="3181" b="1" dirty="0">
                <a:solidFill>
                  <a:srgbClr val="FFFFFF"/>
                </a:solidFill>
                <a:latin typeface="Open Sans Bold"/>
                <a:ea typeface="Open Sans Bold"/>
                <a:cs typeface="Open Sans Bold"/>
                <a:sym typeface="Open Sans Bold"/>
              </a:rPr>
              <a:t>Demystifying the process and building </a:t>
            </a:r>
            <a:br>
              <a:rPr lang="en-US" sz="3181" b="1" dirty="0">
                <a:solidFill>
                  <a:srgbClr val="FFFFFF"/>
                </a:solidFill>
                <a:latin typeface="Open Sans Bold"/>
                <a:ea typeface="Open Sans Bold"/>
                <a:cs typeface="Open Sans Bold"/>
                <a:sym typeface="Open Sans Bold"/>
              </a:rPr>
            </a:br>
            <a:r>
              <a:rPr lang="en-US" sz="3181" b="1" dirty="0">
                <a:solidFill>
                  <a:srgbClr val="FFFFFF"/>
                </a:solidFill>
                <a:latin typeface="Open Sans Bold"/>
                <a:ea typeface="Open Sans Bold"/>
                <a:cs typeface="Open Sans Bold"/>
                <a:sym typeface="Open Sans Bold"/>
              </a:rPr>
              <a:t>your own path.</a:t>
            </a:r>
          </a:p>
        </p:txBody>
      </p:sp>
      <p:sp>
        <p:nvSpPr>
          <p:cNvPr id="6" name="Freeform 6" descr="Coaching Close to You logo"/>
          <p:cNvSpPr/>
          <p:nvPr/>
        </p:nvSpPr>
        <p:spPr>
          <a:xfrm>
            <a:off x="9372600" y="419100"/>
            <a:ext cx="4769211" cy="2101066"/>
          </a:xfrm>
          <a:custGeom>
            <a:avLst/>
            <a:gdLst/>
            <a:ahLst/>
            <a:cxnLst/>
            <a:rect l="l" t="t" r="r" b="b"/>
            <a:pathLst>
              <a:path w="4769211" h="2101066">
                <a:moveTo>
                  <a:pt x="0" y="0"/>
                </a:moveTo>
                <a:lnTo>
                  <a:pt x="4769211" y="0"/>
                </a:lnTo>
                <a:lnTo>
                  <a:pt x="4769211" y="2101066"/>
                </a:lnTo>
                <a:lnTo>
                  <a:pt x="0" y="2101066"/>
                </a:lnTo>
                <a:lnTo>
                  <a:pt x="0" y="0"/>
                </a:lnTo>
                <a:close/>
              </a:path>
            </a:pathLst>
          </a:custGeom>
          <a:blipFill>
            <a:blip r:embed="rId4"/>
            <a:stretch>
              <a:fillRect b="-2069"/>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4700536" y="8648700"/>
            <a:ext cx="3208310" cy="1413415"/>
          </a:xfrm>
          <a:custGeom>
            <a:avLst/>
            <a:gdLst/>
            <a:ahLst/>
            <a:cxnLst/>
            <a:rect l="l" t="t" r="r" b="b"/>
            <a:pathLst>
              <a:path w="2516445" h="1108615">
                <a:moveTo>
                  <a:pt x="0" y="0"/>
                </a:moveTo>
                <a:lnTo>
                  <a:pt x="2516444" y="0"/>
                </a:lnTo>
                <a:lnTo>
                  <a:pt x="2516444" y="1108615"/>
                </a:lnTo>
                <a:lnTo>
                  <a:pt x="0" y="1108615"/>
                </a:lnTo>
                <a:lnTo>
                  <a:pt x="0" y="0"/>
                </a:lnTo>
                <a:close/>
              </a:path>
            </a:pathLst>
          </a:custGeom>
          <a:blipFill>
            <a:blip r:embed="rId3"/>
            <a:stretch>
              <a:fillRect b="-2069"/>
            </a:stretch>
          </a:blipFill>
        </p:spPr>
        <p:txBody>
          <a:bodyPr/>
          <a:lstStyle/>
          <a:p>
            <a:endParaRPr lang="en-US"/>
          </a:p>
        </p:txBody>
      </p:sp>
      <p:sp>
        <p:nvSpPr>
          <p:cNvPr id="4" name="TextBox 4"/>
          <p:cNvSpPr txBox="1">
            <a:spLocks noGrp="1"/>
          </p:cNvSpPr>
          <p:nvPr>
            <p:ph type="title" idx="4294967295"/>
          </p:nvPr>
        </p:nvSpPr>
        <p:spPr>
          <a:xfrm>
            <a:off x="381000" y="676274"/>
            <a:ext cx="17221200" cy="10772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399"/>
              </a:lnSpc>
              <a:spcBef>
                <a:spcPct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mo"/>
              </a:rPr>
              <a:t>Step 5 Banking and Step 6 Insurance</a:t>
            </a:r>
          </a:p>
        </p:txBody>
      </p:sp>
      <p:sp>
        <p:nvSpPr>
          <p:cNvPr id="5" name="TextBox 5"/>
          <p:cNvSpPr txBox="1"/>
          <p:nvPr/>
        </p:nvSpPr>
        <p:spPr>
          <a:xfrm>
            <a:off x="914400" y="3364797"/>
            <a:ext cx="10415794" cy="5691430"/>
          </a:xfrm>
          <a:prstGeom prst="rect">
            <a:avLst/>
          </a:prstGeom>
        </p:spPr>
        <p:txBody>
          <a:bodyPr lIns="0" tIns="0" rIns="0" bIns="0" rtlCol="0" anchor="t">
            <a:spAutoFit/>
          </a:bodyPr>
          <a:lstStyle/>
          <a:p>
            <a:pPr marL="865424" lvl="1" indent="-432712" algn="l">
              <a:lnSpc>
                <a:spcPts val="5611"/>
              </a:lnSpc>
              <a:buFont typeface="Arial"/>
              <a:buChar char="•"/>
            </a:pP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Banking:</a:t>
            </a: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3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Keep it separate! Even as a Sole Trader, use a different bank account for business. It makes tax time 10x easier.</a:t>
            </a:r>
          </a:p>
          <a:p>
            <a:pPr marL="865424" lvl="1" indent="-432712" algn="l">
              <a:lnSpc>
                <a:spcPts val="5611"/>
              </a:lnSpc>
              <a:buFont typeface="Arial"/>
              <a:buChar char="•"/>
            </a:pP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Insurance:</a:t>
            </a: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3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Public Liability: If a customer gets hurt.</a:t>
            </a:r>
          </a:p>
          <a:p>
            <a:pPr marL="865424" lvl="1" indent="-432712" algn="l">
              <a:lnSpc>
                <a:spcPts val="5611"/>
              </a:lnSpc>
              <a:buFont typeface="Arial"/>
              <a:buChar char="•"/>
            </a:pP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Professional Indemnity:</a:t>
            </a:r>
            <a:r>
              <a:rPr lang="en-US" sz="3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3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If you give advice that causes a client to lose money.</a:t>
            </a:r>
          </a:p>
          <a:p>
            <a:pPr algn="l">
              <a:lnSpc>
                <a:spcPts val="5611"/>
              </a:lnSpc>
              <a:spcBef>
                <a:spcPct val="0"/>
              </a:spcBef>
            </a:pPr>
            <a:endParaRPr lang="en-US" sz="3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3" name="Freeform 3" descr="Insurance policy with calculator, pen and glasses"/>
          <p:cNvSpPr/>
          <p:nvPr/>
        </p:nvSpPr>
        <p:spPr>
          <a:xfrm>
            <a:off x="11736771" y="3799650"/>
            <a:ext cx="5766300" cy="4294393"/>
          </a:xfrm>
          <a:custGeom>
            <a:avLst/>
            <a:gdLst/>
            <a:ahLst/>
            <a:cxnLst/>
            <a:rect l="l" t="t" r="r" b="b"/>
            <a:pathLst>
              <a:path w="5766300" h="4294393">
                <a:moveTo>
                  <a:pt x="0" y="0"/>
                </a:moveTo>
                <a:lnTo>
                  <a:pt x="5766300" y="0"/>
                </a:lnTo>
                <a:lnTo>
                  <a:pt x="5766300" y="4294393"/>
                </a:lnTo>
                <a:lnTo>
                  <a:pt x="0" y="4294393"/>
                </a:lnTo>
                <a:lnTo>
                  <a:pt x="0" y="0"/>
                </a:lnTo>
                <a:close/>
              </a:path>
            </a:pathLst>
          </a:custGeom>
          <a:blipFill>
            <a:blip r:embed="rId4"/>
            <a:stretch>
              <a:fillRect r="-11362"/>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778786" y="2170578"/>
            <a:ext cx="14304183" cy="5235473"/>
          </a:xfrm>
          <a:custGeom>
            <a:avLst/>
            <a:gdLst/>
            <a:ahLst/>
            <a:cxnLst/>
            <a:rect l="l" t="t" r="r" b="b"/>
            <a:pathLst>
              <a:path w="3767357" h="1378890">
                <a:moveTo>
                  <a:pt x="27603" y="0"/>
                </a:moveTo>
                <a:lnTo>
                  <a:pt x="3739754" y="0"/>
                </a:lnTo>
                <a:cubicBezTo>
                  <a:pt x="3747075" y="0"/>
                  <a:pt x="3754096" y="2908"/>
                  <a:pt x="3759272" y="8085"/>
                </a:cubicBezTo>
                <a:cubicBezTo>
                  <a:pt x="3764449" y="13261"/>
                  <a:pt x="3767357" y="20282"/>
                  <a:pt x="3767357" y="27603"/>
                </a:cubicBezTo>
                <a:lnTo>
                  <a:pt x="3767357" y="1351287"/>
                </a:lnTo>
                <a:cubicBezTo>
                  <a:pt x="3767357" y="1358608"/>
                  <a:pt x="3764449" y="1365629"/>
                  <a:pt x="3759272" y="1370805"/>
                </a:cubicBezTo>
                <a:cubicBezTo>
                  <a:pt x="3754096" y="1375982"/>
                  <a:pt x="3747075" y="1378890"/>
                  <a:pt x="3739754" y="1378890"/>
                </a:cubicBezTo>
                <a:lnTo>
                  <a:pt x="27603" y="1378890"/>
                </a:lnTo>
                <a:cubicBezTo>
                  <a:pt x="20282" y="1378890"/>
                  <a:pt x="13261" y="1375982"/>
                  <a:pt x="8085" y="1370805"/>
                </a:cubicBezTo>
                <a:cubicBezTo>
                  <a:pt x="2908" y="1365629"/>
                  <a:pt x="0" y="1358608"/>
                  <a:pt x="0" y="1351287"/>
                </a:cubicBezTo>
                <a:lnTo>
                  <a:pt x="0" y="27603"/>
                </a:lnTo>
                <a:cubicBezTo>
                  <a:pt x="0" y="20282"/>
                  <a:pt x="2908" y="13261"/>
                  <a:pt x="8085" y="8085"/>
                </a:cubicBezTo>
                <a:cubicBezTo>
                  <a:pt x="13261" y="2908"/>
                  <a:pt x="20282" y="0"/>
                  <a:pt x="27603" y="0"/>
                </a:cubicBezTo>
                <a:close/>
              </a:path>
            </a:pathLst>
          </a:custGeom>
          <a:solidFill>
            <a:srgbClr val="013950"/>
          </a:solidFill>
        </p:spPr>
        <p:txBody>
          <a:bodyPr/>
          <a:lstStyle/>
          <a:p>
            <a:endParaRPr lang="en-US"/>
          </a:p>
        </p:txBody>
      </p:sp>
      <p:sp>
        <p:nvSpPr>
          <p:cNvPr id="6" name="TextBox 6"/>
          <p:cNvSpPr txBox="1">
            <a:spLocks noGrp="1"/>
          </p:cNvSpPr>
          <p:nvPr>
            <p:ph type="title" idx="4294967295"/>
          </p:nvPr>
        </p:nvSpPr>
        <p:spPr>
          <a:xfrm>
            <a:off x="3276600" y="647700"/>
            <a:ext cx="11630440" cy="107721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Ultra-Bold"/>
              </a:rPr>
              <a:t>Step 7 – Market Research</a:t>
            </a:r>
          </a:p>
        </p:txBody>
      </p:sp>
      <p:sp>
        <p:nvSpPr>
          <p:cNvPr id="7" name="TextBox 7"/>
          <p:cNvSpPr txBox="1"/>
          <p:nvPr/>
        </p:nvSpPr>
        <p:spPr>
          <a:xfrm>
            <a:off x="1550186" y="2813287"/>
            <a:ext cx="14223214" cy="4262001"/>
          </a:xfrm>
          <a:prstGeom prst="rect">
            <a:avLst/>
          </a:prstGeom>
        </p:spPr>
        <p:txBody>
          <a:bodyPr wrap="square" lIns="0" tIns="0" rIns="0" bIns="0" rtlCol="0" anchor="t">
            <a:spAutoFit/>
          </a:bodyPr>
          <a:lstStyle/>
          <a:p>
            <a:pPr marL="865329" lvl="1" indent="-432664" algn="ctr">
              <a:lnSpc>
                <a:spcPts val="5611"/>
              </a:lnSpc>
              <a:buFont typeface="Arial"/>
              <a:buChar char="•"/>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"Market Gap": What is missing in your community?</a:t>
            </a:r>
          </a:p>
          <a:p>
            <a:pPr marL="865329" lvl="1" indent="-432664" algn="ctr">
              <a:lnSpc>
                <a:spcPts val="5611"/>
              </a:lnSpc>
              <a:buFont typeface="Arial"/>
              <a:buChar char="•"/>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Testing: Don’t spend thousands yet. Talk to 10 potential customers.</a:t>
            </a:r>
          </a:p>
          <a:p>
            <a:pPr marL="865329" lvl="1" indent="-432664" algn="ctr">
              <a:lnSpc>
                <a:spcPts val="5611"/>
              </a:lnSpc>
              <a:buFont typeface="Arial"/>
              <a:buChar char="•"/>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Accessibility Check: Is your product/service easy for everyone to use?</a:t>
            </a:r>
          </a:p>
          <a:p>
            <a:pPr algn="ctr">
              <a:lnSpc>
                <a:spcPts val="5611"/>
              </a:lnSpc>
              <a:spcBef>
                <a:spcPct val="0"/>
              </a:spcBef>
            </a:pPr>
            <a:endPar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8" name="Freeform 8">
            <a:extLst>
              <a:ext uri="{C183D7F6-B498-43B3-948B-1728B52AA6E4}">
                <adec:decorative xmlns:adec="http://schemas.microsoft.com/office/drawing/2017/decorative" val="1"/>
              </a:ext>
            </a:extLst>
          </p:cNvPr>
          <p:cNvSpPr/>
          <p:nvPr/>
        </p:nvSpPr>
        <p:spPr>
          <a:xfrm>
            <a:off x="6931094" y="8313540"/>
            <a:ext cx="4289023" cy="1889521"/>
          </a:xfrm>
          <a:custGeom>
            <a:avLst/>
            <a:gdLst/>
            <a:ahLst/>
            <a:cxnLst/>
            <a:rect l="l" t="t" r="r" b="b"/>
            <a:pathLst>
              <a:path w="4289023" h="1889521">
                <a:moveTo>
                  <a:pt x="0" y="0"/>
                </a:moveTo>
                <a:lnTo>
                  <a:pt x="4289023" y="0"/>
                </a:lnTo>
                <a:lnTo>
                  <a:pt x="4289023" y="1889520"/>
                </a:lnTo>
                <a:lnTo>
                  <a:pt x="0" y="1889520"/>
                </a:lnTo>
                <a:lnTo>
                  <a:pt x="0" y="0"/>
                </a:lnTo>
                <a:close/>
              </a:path>
            </a:pathLst>
          </a:custGeom>
          <a:blipFill>
            <a:blip r:embed="rId4"/>
            <a:stretch>
              <a:fillRect b="-2069"/>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758" b="-12867"/>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5523547" y="8874632"/>
            <a:ext cx="2516445" cy="1108615"/>
          </a:xfrm>
          <a:custGeom>
            <a:avLst/>
            <a:gdLst/>
            <a:ahLst/>
            <a:cxnLst/>
            <a:rect l="l" t="t" r="r" b="b"/>
            <a:pathLst>
              <a:path w="2516445" h="1108615">
                <a:moveTo>
                  <a:pt x="0" y="0"/>
                </a:moveTo>
                <a:lnTo>
                  <a:pt x="2516445" y="0"/>
                </a:lnTo>
                <a:lnTo>
                  <a:pt x="2516445" y="1108615"/>
                </a:lnTo>
                <a:lnTo>
                  <a:pt x="0" y="1108615"/>
                </a:lnTo>
                <a:lnTo>
                  <a:pt x="0" y="0"/>
                </a:lnTo>
                <a:close/>
              </a:path>
            </a:pathLst>
          </a:custGeom>
          <a:blipFill>
            <a:blip r:embed="rId4"/>
            <a:stretch>
              <a:fillRect b="-2069"/>
            </a:stretch>
          </a:blipFill>
        </p:spPr>
        <p:txBody>
          <a:bodyPr/>
          <a:lstStyle/>
          <a:p>
            <a:endParaRPr lang="en-US"/>
          </a:p>
        </p:txBody>
      </p:sp>
      <p:sp>
        <p:nvSpPr>
          <p:cNvPr id="7" name="TextBox 7"/>
          <p:cNvSpPr txBox="1">
            <a:spLocks noGrp="1"/>
          </p:cNvSpPr>
          <p:nvPr>
            <p:ph type="title" idx="4294967295"/>
          </p:nvPr>
        </p:nvSpPr>
        <p:spPr>
          <a:xfrm>
            <a:off x="1579035" y="723900"/>
            <a:ext cx="14139529" cy="10515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2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 The Business Plan</a:t>
            </a:r>
          </a:p>
        </p:txBody>
      </p:sp>
      <p:sp>
        <p:nvSpPr>
          <p:cNvPr id="8" name="TextBox 8"/>
          <p:cNvSpPr txBox="1"/>
          <p:nvPr/>
        </p:nvSpPr>
        <p:spPr>
          <a:xfrm>
            <a:off x="1579035" y="2878944"/>
            <a:ext cx="14310168" cy="6065763"/>
          </a:xfrm>
          <a:prstGeom prst="rect">
            <a:avLst/>
          </a:prstGeom>
        </p:spPr>
        <p:txBody>
          <a:bodyPr lIns="0" tIns="0" rIns="0" bIns="0" rtlCol="0" anchor="t">
            <a:spAutoFit/>
          </a:bodyPr>
          <a:lstStyle/>
          <a:p>
            <a:pPr algn="l">
              <a:lnSpc>
                <a:spcPts val="4295"/>
              </a:lnSpc>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Your Business Plan is a </a:t>
            </a:r>
            <a:r>
              <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"Living Map"</a:t>
            </a:r>
          </a:p>
          <a:p>
            <a:pPr algn="l">
              <a:lnSpc>
                <a:spcPts val="4295"/>
              </a:lnSpc>
            </a:pPr>
            <a:endPar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endParaRP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It’s not a static document: </a:t>
            </a:r>
            <a:r>
              <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It’s a tool to help you think.</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What goes in it?</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What do you sell?</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Who buys it?</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How do they find you? (Marketing)</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How do you make money? (Finance)</a:t>
            </a:r>
          </a:p>
          <a:p>
            <a:pPr algn="l">
              <a:lnSpc>
                <a:spcPts val="4295"/>
              </a:lnSpc>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Executive Function Tip: </a:t>
            </a: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Start with a "One Page Plan" using bullet points. No long essays required!</a:t>
            </a:r>
          </a:p>
          <a:p>
            <a:pPr algn="l">
              <a:lnSpc>
                <a:spcPts val="4295"/>
              </a:lnSpc>
            </a:pPr>
            <a:endPar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758" b="-12867"/>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5392400" y="8877300"/>
            <a:ext cx="2516445" cy="1108615"/>
          </a:xfrm>
          <a:custGeom>
            <a:avLst/>
            <a:gdLst/>
            <a:ahLst/>
            <a:cxnLst/>
            <a:rect l="l" t="t" r="r" b="b"/>
            <a:pathLst>
              <a:path w="2516445" h="1108615">
                <a:moveTo>
                  <a:pt x="0" y="0"/>
                </a:moveTo>
                <a:lnTo>
                  <a:pt x="2516445" y="0"/>
                </a:lnTo>
                <a:lnTo>
                  <a:pt x="2516445" y="1108615"/>
                </a:lnTo>
                <a:lnTo>
                  <a:pt x="0" y="1108615"/>
                </a:lnTo>
                <a:lnTo>
                  <a:pt x="0" y="0"/>
                </a:lnTo>
                <a:close/>
              </a:path>
            </a:pathLst>
          </a:custGeom>
          <a:blipFill>
            <a:blip r:embed="rId4"/>
            <a:stretch>
              <a:fillRect b="-2069"/>
            </a:stretch>
          </a:blipFill>
        </p:spPr>
        <p:txBody>
          <a:bodyPr/>
          <a:lstStyle/>
          <a:p>
            <a:endParaRPr lang="en-US"/>
          </a:p>
        </p:txBody>
      </p:sp>
      <p:sp>
        <p:nvSpPr>
          <p:cNvPr id="9" name="TextBox 9"/>
          <p:cNvSpPr txBox="1">
            <a:spLocks noGrp="1"/>
          </p:cNvSpPr>
          <p:nvPr>
            <p:ph type="title" idx="4294967295"/>
          </p:nvPr>
        </p:nvSpPr>
        <p:spPr>
          <a:xfrm>
            <a:off x="1579035" y="723900"/>
            <a:ext cx="14139529" cy="10515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2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 The Business Plan</a:t>
            </a:r>
          </a:p>
        </p:txBody>
      </p:sp>
      <p:sp>
        <p:nvSpPr>
          <p:cNvPr id="7" name="TextBox 7"/>
          <p:cNvSpPr txBox="1"/>
          <p:nvPr/>
        </p:nvSpPr>
        <p:spPr>
          <a:xfrm>
            <a:off x="1074210" y="2878944"/>
            <a:ext cx="10508278" cy="7168629"/>
          </a:xfrm>
          <a:prstGeom prst="rect">
            <a:avLst/>
          </a:prstGeom>
        </p:spPr>
        <p:txBody>
          <a:bodyPr lIns="0" tIns="0" rIns="0" bIns="0" rtlCol="0" anchor="t">
            <a:spAutoFit/>
          </a:bodyPr>
          <a:lstStyle/>
          <a:p>
            <a:pPr algn="l">
              <a:lnSpc>
                <a:spcPts val="4295"/>
              </a:lnSpc>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Your Business Plan is a </a:t>
            </a:r>
            <a:r>
              <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"Living Map"</a:t>
            </a:r>
          </a:p>
          <a:p>
            <a:pPr algn="l">
              <a:lnSpc>
                <a:spcPts val="4295"/>
              </a:lnSpc>
            </a:pPr>
            <a:endPar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endParaRP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It’s not a static document: </a:t>
            </a:r>
            <a:r>
              <a:rPr lang="en-US" sz="3671" b="1" u="sng"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It’s a tool to help you think.</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What goes in it?</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What do you sell?</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Who buys it?</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How do they find you? (Marketing)</a:t>
            </a:r>
          </a:p>
          <a:p>
            <a:pPr marL="792676" lvl="1" indent="-396338" algn="l">
              <a:lnSpc>
                <a:spcPts val="4295"/>
              </a:lnSpc>
              <a:buFont typeface="Arial"/>
              <a:buChar char="•"/>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How do you make money? (Finance)</a:t>
            </a:r>
          </a:p>
          <a:p>
            <a:pPr algn="l">
              <a:lnSpc>
                <a:spcPts val="4295"/>
              </a:lnSpc>
            </a:pP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Bold"/>
              </a:rPr>
              <a:t>Executive Function Tip: </a:t>
            </a:r>
            <a:r>
              <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Start with a "One Page Plan" using bullet points. No long essays required!</a:t>
            </a:r>
          </a:p>
          <a:p>
            <a:pPr algn="l">
              <a:lnSpc>
                <a:spcPts val="4295"/>
              </a:lnSpc>
            </a:pPr>
            <a:endParaRPr lang="en-US" sz="3671"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endParaRPr>
          </a:p>
        </p:txBody>
      </p:sp>
      <p:sp>
        <p:nvSpPr>
          <p:cNvPr id="8" name="Freeform 8" descr="Business Plan diagram"/>
          <p:cNvSpPr/>
          <p:nvPr/>
        </p:nvSpPr>
        <p:spPr>
          <a:xfrm>
            <a:off x="12087314" y="3048052"/>
            <a:ext cx="5346861" cy="5363415"/>
          </a:xfrm>
          <a:custGeom>
            <a:avLst/>
            <a:gdLst/>
            <a:ahLst/>
            <a:cxnLst/>
            <a:rect l="l" t="t" r="r" b="b"/>
            <a:pathLst>
              <a:path w="5346861" h="5363415">
                <a:moveTo>
                  <a:pt x="0" y="0"/>
                </a:moveTo>
                <a:lnTo>
                  <a:pt x="5346861" y="0"/>
                </a:lnTo>
                <a:lnTo>
                  <a:pt x="5346861" y="5363416"/>
                </a:lnTo>
                <a:lnTo>
                  <a:pt x="0" y="5363416"/>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758" b="-12867"/>
            </a:stretch>
          </a:blipFill>
        </p:spPr>
        <p:txBody>
          <a:bodyPr/>
          <a:lstStyle/>
          <a:p>
            <a:endParaRPr lang="en-US"/>
          </a:p>
        </p:txBody>
      </p:sp>
      <p:sp>
        <p:nvSpPr>
          <p:cNvPr id="8" name="TextBox 8"/>
          <p:cNvSpPr txBox="1">
            <a:spLocks noGrp="1"/>
          </p:cNvSpPr>
          <p:nvPr>
            <p:ph type="title" idx="4294967295"/>
          </p:nvPr>
        </p:nvSpPr>
        <p:spPr>
          <a:xfrm>
            <a:off x="1579035" y="647700"/>
            <a:ext cx="14139529" cy="10515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2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 The Business Plan</a:t>
            </a:r>
          </a:p>
        </p:txBody>
      </p:sp>
      <p:sp>
        <p:nvSpPr>
          <p:cNvPr id="10" name="Freeform 4">
            <a:extLst>
              <a:ext uri="{FF2B5EF4-FFF2-40B4-BE49-F238E27FC236}">
                <a16:creationId xmlns:a16="http://schemas.microsoft.com/office/drawing/2014/main" id="{30434D7A-AF16-B514-32FC-05AA3D53ED97}"/>
              </a:ext>
              <a:ext uri="{C183D7F6-B498-43B3-948B-1728B52AA6E4}">
                <adec:decorative xmlns:adec="http://schemas.microsoft.com/office/drawing/2017/decorative" val="1"/>
              </a:ext>
            </a:extLst>
          </p:cNvPr>
          <p:cNvSpPr/>
          <p:nvPr/>
        </p:nvSpPr>
        <p:spPr>
          <a:xfrm>
            <a:off x="7162800" y="2324100"/>
            <a:ext cx="10668000" cy="7391400"/>
          </a:xfrm>
          <a:custGeom>
            <a:avLst/>
            <a:gdLst/>
            <a:ahLst/>
            <a:cxnLst/>
            <a:rect l="l" t="t" r="r" b="b"/>
            <a:pathLst>
              <a:path w="3767357" h="1378890">
                <a:moveTo>
                  <a:pt x="27603" y="0"/>
                </a:moveTo>
                <a:lnTo>
                  <a:pt x="3739754" y="0"/>
                </a:lnTo>
                <a:cubicBezTo>
                  <a:pt x="3747075" y="0"/>
                  <a:pt x="3754096" y="2908"/>
                  <a:pt x="3759272" y="8085"/>
                </a:cubicBezTo>
                <a:cubicBezTo>
                  <a:pt x="3764449" y="13261"/>
                  <a:pt x="3767357" y="20282"/>
                  <a:pt x="3767357" y="27603"/>
                </a:cubicBezTo>
                <a:lnTo>
                  <a:pt x="3767357" y="1351287"/>
                </a:lnTo>
                <a:cubicBezTo>
                  <a:pt x="3767357" y="1358608"/>
                  <a:pt x="3764449" y="1365629"/>
                  <a:pt x="3759272" y="1370805"/>
                </a:cubicBezTo>
                <a:cubicBezTo>
                  <a:pt x="3754096" y="1375982"/>
                  <a:pt x="3747075" y="1378890"/>
                  <a:pt x="3739754" y="1378890"/>
                </a:cubicBezTo>
                <a:lnTo>
                  <a:pt x="27603" y="1378890"/>
                </a:lnTo>
                <a:cubicBezTo>
                  <a:pt x="20282" y="1378890"/>
                  <a:pt x="13261" y="1375982"/>
                  <a:pt x="8085" y="1370805"/>
                </a:cubicBezTo>
                <a:cubicBezTo>
                  <a:pt x="2908" y="1365629"/>
                  <a:pt x="0" y="1358608"/>
                  <a:pt x="0" y="1351287"/>
                </a:cubicBezTo>
                <a:lnTo>
                  <a:pt x="0" y="27603"/>
                </a:lnTo>
                <a:cubicBezTo>
                  <a:pt x="0" y="20282"/>
                  <a:pt x="2908" y="13261"/>
                  <a:pt x="8085" y="8085"/>
                </a:cubicBezTo>
                <a:cubicBezTo>
                  <a:pt x="13261" y="2908"/>
                  <a:pt x="20282" y="0"/>
                  <a:pt x="27603" y="0"/>
                </a:cubicBezTo>
                <a:close/>
              </a:path>
            </a:pathLst>
          </a:custGeom>
          <a:solidFill>
            <a:srgbClr val="013950">
              <a:alpha val="72000"/>
            </a:srgbClr>
          </a:solidFill>
        </p:spPr>
        <p:txBody>
          <a:bodyPr/>
          <a:lstStyle/>
          <a:p>
            <a:endParaRPr lang="en-US"/>
          </a:p>
        </p:txBody>
      </p:sp>
      <p:sp>
        <p:nvSpPr>
          <p:cNvPr id="9" name="TextBox 9"/>
          <p:cNvSpPr txBox="1"/>
          <p:nvPr/>
        </p:nvSpPr>
        <p:spPr>
          <a:xfrm>
            <a:off x="7391401" y="2661058"/>
            <a:ext cx="10058399" cy="7283042"/>
          </a:xfrm>
          <a:prstGeom prst="rect">
            <a:avLst/>
          </a:prstGeom>
        </p:spPr>
        <p:txBody>
          <a:bodyPr wrap="square" lIns="0" tIns="0" rIns="0" bIns="0" rtlCol="0" anchor="t">
            <a:spAutoFit/>
          </a:bodyPr>
          <a:lstStyle/>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Executive Summary: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 1-page snapshot of your business idea, problem solved, and core m</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i</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ss</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i</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o</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n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(write this last).</a:t>
            </a:r>
          </a:p>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Company Description: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Your busines</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s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n</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me,</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wha</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y</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o</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u</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d</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o</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and</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you</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r</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c</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h</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ose</a:t>
            </a:r>
            <a:r>
              <a:rPr lang="en-US" sz="2599" u="none"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n</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legal structure (e.g., Sole Trader vs. Limited Company).</a:t>
            </a:r>
          </a:p>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Market Analysis: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Your target customers, current industry trends, and a quick look at your main competitors.</a:t>
            </a:r>
          </a:p>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Marketing &amp; Sales Strategy: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How you plan to price your product/service, and where you will promote it to attract customers.</a:t>
            </a:r>
          </a:p>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Operations &amp; Management: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logistics of how your business runs daily, your team setup, and the tools you need.</a:t>
            </a:r>
          </a:p>
          <a:p>
            <a:pPr marL="561339" lvl="1" indent="-280669" algn="l">
              <a:spcAft>
                <a:spcPts val="1200"/>
              </a:spcAft>
              <a:buFont typeface="Arial"/>
              <a:buChar char="•"/>
            </a:pPr>
            <a:r>
              <a:rPr lang="en-US" sz="25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Financial Projections: </a:t>
            </a:r>
            <a:r>
              <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Your estimated startup costs, a basic cash-flow forecast, and your expected timeline to become profitable.</a:t>
            </a:r>
          </a:p>
          <a:p>
            <a:pPr algn="l">
              <a:spcAft>
                <a:spcPts val="1200"/>
              </a:spcAft>
            </a:pPr>
            <a:endParaRPr lang="en-US" sz="25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7" name="Freeform 7" descr="Strategic business plan infographic"/>
          <p:cNvSpPr/>
          <p:nvPr/>
        </p:nvSpPr>
        <p:spPr>
          <a:xfrm>
            <a:off x="609600" y="3009900"/>
            <a:ext cx="6133504" cy="5256660"/>
          </a:xfrm>
          <a:custGeom>
            <a:avLst/>
            <a:gdLst/>
            <a:ahLst/>
            <a:cxnLst/>
            <a:rect l="l" t="t" r="r" b="b"/>
            <a:pathLst>
              <a:path w="6694652" h="5737586">
                <a:moveTo>
                  <a:pt x="0" y="0"/>
                </a:moveTo>
                <a:lnTo>
                  <a:pt x="6694652" y="0"/>
                </a:lnTo>
                <a:lnTo>
                  <a:pt x="6694652" y="5737586"/>
                </a:lnTo>
                <a:lnTo>
                  <a:pt x="0" y="5737586"/>
                </a:lnTo>
                <a:lnTo>
                  <a:pt x="0" y="0"/>
                </a:lnTo>
                <a:close/>
              </a:path>
            </a:pathLst>
          </a:custGeom>
          <a:blipFill>
            <a:blip r:embed="rId4"/>
            <a:stretch>
              <a:fillRect l="-30639" r="-36212" b="-6102"/>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15544800" y="8953500"/>
            <a:ext cx="2516445" cy="1108615"/>
          </a:xfrm>
          <a:custGeom>
            <a:avLst/>
            <a:gdLst/>
            <a:ahLst/>
            <a:cxnLst/>
            <a:rect l="l" t="t" r="r" b="b"/>
            <a:pathLst>
              <a:path w="2516445" h="1108615">
                <a:moveTo>
                  <a:pt x="0" y="0"/>
                </a:moveTo>
                <a:lnTo>
                  <a:pt x="2516445" y="0"/>
                </a:lnTo>
                <a:lnTo>
                  <a:pt x="2516445" y="1108615"/>
                </a:lnTo>
                <a:lnTo>
                  <a:pt x="0" y="1108615"/>
                </a:lnTo>
                <a:lnTo>
                  <a:pt x="0" y="0"/>
                </a:lnTo>
                <a:close/>
              </a:path>
            </a:pathLst>
          </a:custGeom>
          <a:blipFill>
            <a:blip r:embed="rId5"/>
            <a:stretch>
              <a:fillRect b="-2069"/>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38100"/>
            <a:ext cx="18288000" cy="10325100"/>
          </a:xfrm>
          <a:custGeom>
            <a:avLst/>
            <a:gdLst/>
            <a:ahLst/>
            <a:cxnLst/>
            <a:rect l="l" t="t" r="r" b="b"/>
            <a:pathLst>
              <a:path w="18288000" h="10141670">
                <a:moveTo>
                  <a:pt x="0" y="0"/>
                </a:moveTo>
                <a:lnTo>
                  <a:pt x="18288000" y="0"/>
                </a:lnTo>
                <a:lnTo>
                  <a:pt x="18288000" y="10141670"/>
                </a:lnTo>
                <a:lnTo>
                  <a:pt x="0" y="10141670"/>
                </a:lnTo>
                <a:lnTo>
                  <a:pt x="0" y="0"/>
                </a:lnTo>
                <a:close/>
              </a:path>
            </a:pathLst>
          </a:custGeom>
          <a:blipFill>
            <a:blip r:embed="rId3"/>
            <a:stretch>
              <a:fillRect b="-1433"/>
            </a:stretch>
          </a:blipFill>
        </p:spPr>
        <p:txBody>
          <a:bodyPr/>
          <a:lstStyle/>
          <a:p>
            <a:pPr>
              <a:spcAft>
                <a:spcPts val="1200"/>
              </a:spcAft>
            </a:pPr>
            <a:endParaRPr lang="en-US" dirty="0"/>
          </a:p>
        </p:txBody>
      </p:sp>
      <p:sp>
        <p:nvSpPr>
          <p:cNvPr id="4" name="Freeform 4">
            <a:extLst>
              <a:ext uri="{C183D7F6-B498-43B3-948B-1728B52AA6E4}">
                <adec:decorative xmlns:adec="http://schemas.microsoft.com/office/drawing/2017/decorative" val="1"/>
              </a:ext>
            </a:extLst>
          </p:cNvPr>
          <p:cNvSpPr/>
          <p:nvPr/>
        </p:nvSpPr>
        <p:spPr>
          <a:xfrm>
            <a:off x="4343400" y="2302715"/>
            <a:ext cx="9830723" cy="930658"/>
          </a:xfrm>
          <a:custGeom>
            <a:avLst/>
            <a:gdLst/>
            <a:ahLst/>
            <a:cxnLst/>
            <a:rect l="l" t="t" r="r" b="b"/>
            <a:pathLst>
              <a:path w="2589161" h="245112">
                <a:moveTo>
                  <a:pt x="40164" y="0"/>
                </a:moveTo>
                <a:lnTo>
                  <a:pt x="2548997" y="0"/>
                </a:lnTo>
                <a:cubicBezTo>
                  <a:pt x="2571179" y="0"/>
                  <a:pt x="2589161" y="17982"/>
                  <a:pt x="2589161" y="40164"/>
                </a:cubicBezTo>
                <a:lnTo>
                  <a:pt x="2589161" y="204948"/>
                </a:lnTo>
                <a:cubicBezTo>
                  <a:pt x="2589161" y="227130"/>
                  <a:pt x="2571179" y="245112"/>
                  <a:pt x="2548997" y="245112"/>
                </a:cubicBezTo>
                <a:lnTo>
                  <a:pt x="40164" y="245112"/>
                </a:lnTo>
                <a:cubicBezTo>
                  <a:pt x="17982" y="245112"/>
                  <a:pt x="0" y="227130"/>
                  <a:pt x="0" y="204948"/>
                </a:cubicBezTo>
                <a:lnTo>
                  <a:pt x="0" y="40164"/>
                </a:lnTo>
                <a:cubicBezTo>
                  <a:pt x="0" y="17982"/>
                  <a:pt x="17982" y="0"/>
                  <a:pt x="40164" y="0"/>
                </a:cubicBezTo>
                <a:close/>
              </a:path>
            </a:pathLst>
          </a:custGeom>
          <a:solidFill>
            <a:srgbClr val="013950"/>
          </a:solidFill>
        </p:spPr>
        <p:txBody>
          <a:bodyPr/>
          <a:lstStyle/>
          <a:p>
            <a:endParaRPr lang="en-US"/>
          </a:p>
        </p:txBody>
      </p:sp>
      <p:sp>
        <p:nvSpPr>
          <p:cNvPr id="5" name="TextBox 5">
            <a:extLst>
              <a:ext uri="{C183D7F6-B498-43B3-948B-1728B52AA6E4}">
                <adec:decorative xmlns:adec="http://schemas.microsoft.com/office/drawing/2017/decorative" val="1"/>
              </a:ext>
            </a:extLst>
          </p:cNvPr>
          <p:cNvSpPr txBox="1"/>
          <p:nvPr/>
        </p:nvSpPr>
        <p:spPr>
          <a:xfrm>
            <a:off x="4228641" y="2121889"/>
            <a:ext cx="9830719" cy="1111484"/>
          </a:xfrm>
          <a:prstGeom prst="rect">
            <a:avLst/>
          </a:prstGeom>
        </p:spPr>
        <p:txBody>
          <a:bodyPr lIns="50800" tIns="50800" rIns="50800" bIns="50800" rtlCol="0" anchor="ctr"/>
          <a:lstStyle/>
          <a:p>
            <a:pPr algn="ctr">
              <a:lnSpc>
                <a:spcPts val="2659"/>
              </a:lnSpc>
            </a:pPr>
            <a:endParaRPr/>
          </a:p>
        </p:txBody>
      </p:sp>
      <p:sp>
        <p:nvSpPr>
          <p:cNvPr id="6" name="TextBox 6"/>
          <p:cNvSpPr txBox="1">
            <a:spLocks noGrp="1"/>
          </p:cNvSpPr>
          <p:nvPr>
            <p:ph type="title" idx="4294967295"/>
          </p:nvPr>
        </p:nvSpPr>
        <p:spPr>
          <a:xfrm>
            <a:off x="4638437" y="707045"/>
            <a:ext cx="7705963" cy="100745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439"/>
              </a:lnSpc>
              <a:spcBef>
                <a:spcPct val="0"/>
              </a:spcBef>
              <a:spcAft>
                <a:spcPts val="0"/>
              </a:spcAft>
              <a:buClrTx/>
              <a:buSzTx/>
              <a:buFontTx/>
              <a:buNone/>
              <a:tabLst/>
              <a:defRPr/>
            </a:pPr>
            <a:r>
              <a:rPr kumimoji="0" lang="en-US" sz="6027" b="1" i="1"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mo Italics"/>
              </a:rPr>
              <a:t>Extra Resources</a:t>
            </a:r>
          </a:p>
        </p:txBody>
      </p:sp>
      <p:sp>
        <p:nvSpPr>
          <p:cNvPr id="7" name="TextBox 7"/>
          <p:cNvSpPr txBox="1"/>
          <p:nvPr/>
        </p:nvSpPr>
        <p:spPr>
          <a:xfrm>
            <a:off x="4818995" y="2286616"/>
            <a:ext cx="8650010" cy="814325"/>
          </a:xfrm>
          <a:prstGeom prst="rect">
            <a:avLst/>
          </a:prstGeom>
        </p:spPr>
        <p:txBody>
          <a:bodyPr lIns="0" tIns="0" rIns="0" bIns="0" rtlCol="0" anchor="t">
            <a:spAutoFit/>
          </a:bodyPr>
          <a:lstStyle/>
          <a:p>
            <a:pPr algn="ctr">
              <a:lnSpc>
                <a:spcPts val="6779"/>
              </a:lnSpc>
              <a:spcBef>
                <a:spcPct val="0"/>
              </a:spcBef>
            </a:pPr>
            <a:r>
              <a:rPr lang="en-US" sz="4842"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You will receive it by email</a:t>
            </a:r>
          </a:p>
        </p:txBody>
      </p:sp>
      <p:sp>
        <p:nvSpPr>
          <p:cNvPr id="8" name="TextBox 8"/>
          <p:cNvSpPr txBox="1"/>
          <p:nvPr/>
        </p:nvSpPr>
        <p:spPr>
          <a:xfrm>
            <a:off x="1600200" y="3764012"/>
            <a:ext cx="13868400" cy="5799088"/>
          </a:xfrm>
          <a:prstGeom prst="rect">
            <a:avLst/>
          </a:prstGeom>
        </p:spPr>
        <p:txBody>
          <a:bodyPr wrap="square" lIns="0" tIns="0" rIns="0" bIns="0" rtlCol="0" anchor="t">
            <a:spAutoFit/>
          </a:bodyPr>
          <a:lstStyle/>
          <a:p>
            <a:pPr algn="l">
              <a:lnSpc>
                <a:spcPts val="5671"/>
              </a:lnSpc>
              <a:spcBef>
                <a:spcPct val="0"/>
              </a:spcBef>
            </a:pPr>
            <a:r>
              <a:rPr lang="en-US" sz="405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Your Take-Away Toolkit</a:t>
            </a:r>
          </a:p>
          <a:p>
            <a:pPr marL="874609" lvl="1" indent="-437304" algn="l">
              <a:lnSpc>
                <a:spcPts val="5671"/>
              </a:lnSpc>
              <a:spcBef>
                <a:spcPct val="0"/>
              </a:spcBef>
              <a:buFont typeface="Arial"/>
              <a:buChar char="•"/>
            </a:pPr>
            <a:r>
              <a:rPr lang="en-US" sz="405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Step-by-Step Checklist: A "Ready-to-Print" list you can tick off as you go.</a:t>
            </a:r>
          </a:p>
          <a:p>
            <a:pPr marL="874609" lvl="1" indent="-437304" algn="l">
              <a:lnSpc>
                <a:spcPts val="5671"/>
              </a:lnSpc>
              <a:spcBef>
                <a:spcPct val="0"/>
              </a:spcBef>
              <a:buFont typeface="Arial"/>
              <a:buChar char="•"/>
            </a:pPr>
            <a:r>
              <a:rPr lang="en-US" sz="405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Jargon Buster: Translating "Revenue-speak" into Plain English.</a:t>
            </a:r>
          </a:p>
          <a:p>
            <a:pPr marL="874609" lvl="1" indent="-437304" algn="l">
              <a:lnSpc>
                <a:spcPts val="5671"/>
              </a:lnSpc>
              <a:spcBef>
                <a:spcPct val="0"/>
              </a:spcBef>
              <a:buFont typeface="Arial"/>
              <a:buChar char="•"/>
            </a:pPr>
            <a:r>
              <a:rPr lang="en-US" sz="405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Local Enterprise Office (LEO): Your best friend for grants and training.</a:t>
            </a:r>
          </a:p>
          <a:p>
            <a:pPr algn="l">
              <a:lnSpc>
                <a:spcPts val="5671"/>
              </a:lnSpc>
              <a:spcBef>
                <a:spcPct val="0"/>
              </a:spcBef>
            </a:pPr>
            <a:endParaRPr lang="en-US" sz="405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9" name="Freeform 9">
            <a:extLst>
              <a:ext uri="{C183D7F6-B498-43B3-948B-1728B52AA6E4}">
                <adec:decorative xmlns:adec="http://schemas.microsoft.com/office/drawing/2017/decorative" val="1"/>
              </a:ext>
            </a:extLst>
          </p:cNvPr>
          <p:cNvSpPr/>
          <p:nvPr/>
        </p:nvSpPr>
        <p:spPr>
          <a:xfrm>
            <a:off x="14859000" y="8648700"/>
            <a:ext cx="3160851" cy="1392507"/>
          </a:xfrm>
          <a:custGeom>
            <a:avLst/>
            <a:gdLst/>
            <a:ahLst/>
            <a:cxnLst/>
            <a:rect l="l" t="t" r="r" b="b"/>
            <a:pathLst>
              <a:path w="2516445" h="1108615">
                <a:moveTo>
                  <a:pt x="0" y="0"/>
                </a:moveTo>
                <a:lnTo>
                  <a:pt x="2516444" y="0"/>
                </a:lnTo>
                <a:lnTo>
                  <a:pt x="2516444" y="1108614"/>
                </a:lnTo>
                <a:lnTo>
                  <a:pt x="0" y="1108614"/>
                </a:lnTo>
                <a:lnTo>
                  <a:pt x="0" y="0"/>
                </a:lnTo>
                <a:close/>
              </a:path>
            </a:pathLst>
          </a:custGeom>
          <a:blipFill>
            <a:blip r:embed="rId4"/>
            <a:stretch>
              <a:fillRect b="-2069"/>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2690926" y="673754"/>
            <a:ext cx="12703321" cy="10394617"/>
          </a:xfrm>
          <a:custGeom>
            <a:avLst/>
            <a:gdLst/>
            <a:ahLst/>
            <a:cxnLst/>
            <a:rect l="l" t="t" r="r" b="b"/>
            <a:pathLst>
              <a:path w="12703321" h="10394617">
                <a:moveTo>
                  <a:pt x="0" y="0"/>
                </a:moveTo>
                <a:lnTo>
                  <a:pt x="12703322" y="0"/>
                </a:lnTo>
                <a:lnTo>
                  <a:pt x="12703322" y="10394617"/>
                </a:lnTo>
                <a:lnTo>
                  <a:pt x="0" y="10394617"/>
                </a:lnTo>
                <a:lnTo>
                  <a:pt x="0" y="0"/>
                </a:lnTo>
                <a:close/>
              </a:path>
            </a:pathLst>
          </a:custGeom>
          <a:blipFill>
            <a:blip r:embed="rId3"/>
            <a:stretch>
              <a:fillRect l="-5009" r="-5009"/>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7391400" y="377285"/>
            <a:ext cx="2516445" cy="1108615"/>
          </a:xfrm>
          <a:custGeom>
            <a:avLst/>
            <a:gdLst/>
            <a:ahLst/>
            <a:cxnLst/>
            <a:rect l="l" t="t" r="r" b="b"/>
            <a:pathLst>
              <a:path w="2516445" h="1108615">
                <a:moveTo>
                  <a:pt x="0" y="0"/>
                </a:moveTo>
                <a:lnTo>
                  <a:pt x="2516444" y="0"/>
                </a:lnTo>
                <a:lnTo>
                  <a:pt x="2516444" y="1108615"/>
                </a:lnTo>
                <a:lnTo>
                  <a:pt x="0" y="1108615"/>
                </a:lnTo>
                <a:lnTo>
                  <a:pt x="0" y="0"/>
                </a:lnTo>
                <a:close/>
              </a:path>
            </a:pathLst>
          </a:custGeom>
          <a:blipFill>
            <a:blip r:embed="rId4"/>
            <a:stretch>
              <a:fillRect b="-2069"/>
            </a:stretch>
          </a:blipFill>
        </p:spPr>
        <p:txBody>
          <a:bodyPr/>
          <a:lstStyle/>
          <a:p>
            <a:endParaRPr lang="en-US"/>
          </a:p>
        </p:txBody>
      </p:sp>
      <p:sp>
        <p:nvSpPr>
          <p:cNvPr id="6" name="TextBox 6"/>
          <p:cNvSpPr txBox="1">
            <a:spLocks noGrp="1"/>
          </p:cNvSpPr>
          <p:nvPr>
            <p:ph type="title" idx="4294967295"/>
          </p:nvPr>
        </p:nvSpPr>
        <p:spPr>
          <a:xfrm>
            <a:off x="4648200" y="4287557"/>
            <a:ext cx="8229600" cy="20229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487"/>
              </a:lnSpc>
              <a:spcBef>
                <a:spcPts val="0"/>
              </a:spcBef>
              <a:spcAft>
                <a:spcPts val="0"/>
              </a:spcAft>
              <a:buClrTx/>
              <a:buSzTx/>
              <a:buFontTx/>
              <a:buNone/>
              <a:tabLst/>
              <a:defRPr/>
            </a:pPr>
            <a:r>
              <a:rPr kumimoji="0" lang="en-US" sz="6062" b="1" i="0" u="none" strike="noStrike" kern="1200" cap="none" spc="0" normalizeH="0" baseline="0" noProof="0" dirty="0">
                <a:ln>
                  <a:noFill/>
                </a:ln>
                <a:solidFill>
                  <a:srgbClr val="FFFFFF"/>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Arimo"/>
              </a:rPr>
              <a:t>One to One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62" b="1" i="0" u="none" strike="noStrike" kern="1200" cap="none" spc="0" normalizeH="0" baseline="0" noProof="0" dirty="0">
                <a:ln>
                  <a:noFill/>
                </a:ln>
                <a:solidFill>
                  <a:srgbClr val="FFFFFF"/>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Arimo"/>
              </a:rPr>
              <a:t>Coaching Sessions</a:t>
            </a:r>
          </a:p>
        </p:txBody>
      </p:sp>
      <p:sp>
        <p:nvSpPr>
          <p:cNvPr id="7" name="TextBox 7"/>
          <p:cNvSpPr txBox="1"/>
          <p:nvPr/>
        </p:nvSpPr>
        <p:spPr>
          <a:xfrm>
            <a:off x="6248400" y="6667500"/>
            <a:ext cx="5179040" cy="455125"/>
          </a:xfrm>
          <a:prstGeom prst="rect">
            <a:avLst/>
          </a:prstGeom>
        </p:spPr>
        <p:txBody>
          <a:bodyPr wrap="square" lIns="0" tIns="0" rIns="0" bIns="0" rtlCol="0" anchor="t">
            <a:spAutoFit/>
          </a:bodyPr>
          <a:lstStyle/>
          <a:p>
            <a:pPr algn="ctr">
              <a:lnSpc>
                <a:spcPts val="3791"/>
              </a:lnSpc>
              <a:spcBef>
                <a:spcPct val="0"/>
              </a:spcBef>
            </a:pPr>
            <a:r>
              <a:rPr lang="en-US" sz="2708" b="1"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sym typeface="Arimo"/>
              </a:rPr>
              <a:t>Free and available to you!</a:t>
            </a:r>
          </a:p>
        </p:txBody>
      </p:sp>
      <p:sp>
        <p:nvSpPr>
          <p:cNvPr id="8" name="TextBox 8"/>
          <p:cNvSpPr txBox="1"/>
          <p:nvPr/>
        </p:nvSpPr>
        <p:spPr>
          <a:xfrm>
            <a:off x="1255527" y="2152045"/>
            <a:ext cx="4593299" cy="2909964"/>
          </a:xfrm>
          <a:prstGeom prst="rect">
            <a:avLst/>
          </a:prstGeom>
        </p:spPr>
        <p:txBody>
          <a:bodyPr wrap="square" lIns="0" tIns="0" rIns="0" bIns="0" rtlCol="0" anchor="t">
            <a:spAutoFit/>
          </a:bodyPr>
          <a:lstStyle/>
          <a:p>
            <a:pPr>
              <a:lnSpc>
                <a:spcPts val="4564"/>
              </a:lnSpc>
              <a:spcBef>
                <a:spcPct val="0"/>
              </a:spcBef>
            </a:pPr>
            <a:r>
              <a:rPr lang="en-US" sz="326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Watch out for the registration link in the newsletter and when you receive this presentation</a:t>
            </a:r>
          </a:p>
        </p:txBody>
      </p:sp>
      <p:sp>
        <p:nvSpPr>
          <p:cNvPr id="9" name="TextBox 9"/>
          <p:cNvSpPr txBox="1"/>
          <p:nvPr/>
        </p:nvSpPr>
        <p:spPr>
          <a:xfrm>
            <a:off x="11940946" y="7196397"/>
            <a:ext cx="5337404" cy="2320059"/>
          </a:xfrm>
          <a:prstGeom prst="rect">
            <a:avLst/>
          </a:prstGeom>
        </p:spPr>
        <p:txBody>
          <a:bodyPr wrap="square" lIns="0" tIns="0" rIns="0" bIns="0" rtlCol="0" anchor="t">
            <a:spAutoFit/>
          </a:bodyPr>
          <a:lstStyle/>
          <a:p>
            <a:pPr>
              <a:lnSpc>
                <a:spcPts val="4564"/>
              </a:lnSpc>
            </a:pPr>
            <a:r>
              <a:rPr lang="en-US" sz="326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You are not alone!</a:t>
            </a:r>
          </a:p>
          <a:p>
            <a:pPr>
              <a:lnSpc>
                <a:spcPts val="4564"/>
              </a:lnSpc>
              <a:spcBef>
                <a:spcPct val="0"/>
              </a:spcBef>
            </a:pPr>
            <a:r>
              <a:rPr lang="en-US" sz="326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Avail of this extra support, where you run the agenda of the sessions!</a:t>
            </a:r>
          </a:p>
        </p:txBody>
      </p:sp>
      <p:sp>
        <p:nvSpPr>
          <p:cNvPr id="4" name="Freeform 4" descr="Two people having a meeting across a table"/>
          <p:cNvSpPr/>
          <p:nvPr/>
        </p:nvSpPr>
        <p:spPr>
          <a:xfrm>
            <a:off x="10825475" y="0"/>
            <a:ext cx="7462525" cy="3936482"/>
          </a:xfrm>
          <a:custGeom>
            <a:avLst/>
            <a:gdLst/>
            <a:ahLst/>
            <a:cxnLst/>
            <a:rect l="l" t="t" r="r" b="b"/>
            <a:pathLst>
              <a:path w="7462525" h="3936482">
                <a:moveTo>
                  <a:pt x="0" y="0"/>
                </a:moveTo>
                <a:lnTo>
                  <a:pt x="7462525" y="0"/>
                </a:lnTo>
                <a:lnTo>
                  <a:pt x="7462525" y="3936482"/>
                </a:lnTo>
                <a:lnTo>
                  <a:pt x="0" y="3936482"/>
                </a:lnTo>
                <a:lnTo>
                  <a:pt x="0" y="0"/>
                </a:lnTo>
                <a:close/>
              </a:path>
            </a:pathLst>
          </a:custGeom>
          <a:blipFill>
            <a:blip r:embed="rId5"/>
            <a:stretch>
              <a:fillRect/>
            </a:stretch>
          </a:blipFill>
        </p:spPr>
        <p:txBody>
          <a:bodyPr/>
          <a:lstStyle/>
          <a:p>
            <a:endParaRPr lang="en-US"/>
          </a:p>
        </p:txBody>
      </p:sp>
      <p:sp>
        <p:nvSpPr>
          <p:cNvPr id="5" name="Freeform 5" descr="a man working on a laptop"/>
          <p:cNvSpPr/>
          <p:nvPr/>
        </p:nvSpPr>
        <p:spPr>
          <a:xfrm>
            <a:off x="0" y="6632831"/>
            <a:ext cx="5484682" cy="3654169"/>
          </a:xfrm>
          <a:custGeom>
            <a:avLst/>
            <a:gdLst/>
            <a:ahLst/>
            <a:cxnLst/>
            <a:rect l="l" t="t" r="r" b="b"/>
            <a:pathLst>
              <a:path w="5484682" h="3654169">
                <a:moveTo>
                  <a:pt x="0" y="0"/>
                </a:moveTo>
                <a:lnTo>
                  <a:pt x="5484682" y="0"/>
                </a:lnTo>
                <a:lnTo>
                  <a:pt x="5484682" y="3654169"/>
                </a:lnTo>
                <a:lnTo>
                  <a:pt x="0" y="3654169"/>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778786" y="2170578"/>
            <a:ext cx="14304183" cy="5235473"/>
          </a:xfrm>
          <a:custGeom>
            <a:avLst/>
            <a:gdLst/>
            <a:ahLst/>
            <a:cxnLst/>
            <a:rect l="l" t="t" r="r" b="b"/>
            <a:pathLst>
              <a:path w="3767357" h="1378890">
                <a:moveTo>
                  <a:pt x="27603" y="0"/>
                </a:moveTo>
                <a:lnTo>
                  <a:pt x="3739754" y="0"/>
                </a:lnTo>
                <a:cubicBezTo>
                  <a:pt x="3747075" y="0"/>
                  <a:pt x="3754096" y="2908"/>
                  <a:pt x="3759272" y="8085"/>
                </a:cubicBezTo>
                <a:cubicBezTo>
                  <a:pt x="3764449" y="13261"/>
                  <a:pt x="3767357" y="20282"/>
                  <a:pt x="3767357" y="27603"/>
                </a:cubicBezTo>
                <a:lnTo>
                  <a:pt x="3767357" y="1351287"/>
                </a:lnTo>
                <a:cubicBezTo>
                  <a:pt x="3767357" y="1358608"/>
                  <a:pt x="3764449" y="1365629"/>
                  <a:pt x="3759272" y="1370805"/>
                </a:cubicBezTo>
                <a:cubicBezTo>
                  <a:pt x="3754096" y="1375982"/>
                  <a:pt x="3747075" y="1378890"/>
                  <a:pt x="3739754" y="1378890"/>
                </a:cubicBezTo>
                <a:lnTo>
                  <a:pt x="27603" y="1378890"/>
                </a:lnTo>
                <a:cubicBezTo>
                  <a:pt x="20282" y="1378890"/>
                  <a:pt x="13261" y="1375982"/>
                  <a:pt x="8085" y="1370805"/>
                </a:cubicBezTo>
                <a:cubicBezTo>
                  <a:pt x="2908" y="1365629"/>
                  <a:pt x="0" y="1358608"/>
                  <a:pt x="0" y="1351287"/>
                </a:cubicBezTo>
                <a:lnTo>
                  <a:pt x="0" y="27603"/>
                </a:lnTo>
                <a:cubicBezTo>
                  <a:pt x="0" y="20282"/>
                  <a:pt x="2908" y="13261"/>
                  <a:pt x="8085" y="8085"/>
                </a:cubicBezTo>
                <a:cubicBezTo>
                  <a:pt x="13261" y="2908"/>
                  <a:pt x="20282" y="0"/>
                  <a:pt x="27603" y="0"/>
                </a:cubicBezTo>
                <a:close/>
              </a:path>
            </a:pathLst>
          </a:custGeom>
          <a:solidFill>
            <a:srgbClr val="013950"/>
          </a:solidFill>
        </p:spPr>
        <p:txBody>
          <a:bodyPr/>
          <a:lstStyle/>
          <a:p>
            <a:endParaRPr lang="en-US"/>
          </a:p>
        </p:txBody>
      </p:sp>
      <p:sp>
        <p:nvSpPr>
          <p:cNvPr id="6" name="TextBox 6"/>
          <p:cNvSpPr txBox="1">
            <a:spLocks noGrp="1"/>
          </p:cNvSpPr>
          <p:nvPr>
            <p:ph type="title" idx="4294967295"/>
          </p:nvPr>
        </p:nvSpPr>
        <p:spPr>
          <a:xfrm>
            <a:off x="3124200" y="685812"/>
            <a:ext cx="11630440" cy="10286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Open Sans Ultra-Bold"/>
                <a:ea typeface="Open Sans Ultra-Bold"/>
                <a:cs typeface="Open Sans Ultra-Bold"/>
                <a:sym typeface="Open Sans Ultra-Bold"/>
              </a:rPr>
              <a:t>It is your turn now</a:t>
            </a:r>
          </a:p>
        </p:txBody>
      </p:sp>
      <p:sp>
        <p:nvSpPr>
          <p:cNvPr id="7" name="TextBox 7"/>
          <p:cNvSpPr txBox="1"/>
          <p:nvPr/>
        </p:nvSpPr>
        <p:spPr>
          <a:xfrm>
            <a:off x="1778786" y="2534166"/>
            <a:ext cx="14304183" cy="4222547"/>
          </a:xfrm>
          <a:prstGeom prst="rect">
            <a:avLst/>
          </a:prstGeom>
        </p:spPr>
        <p:txBody>
          <a:bodyPr lIns="0" tIns="0" rIns="0" bIns="0" rtlCol="0" anchor="t">
            <a:spAutoFit/>
          </a:bodyPr>
          <a:lstStyle/>
          <a:p>
            <a:pPr algn="ctr">
              <a:lnSpc>
                <a:spcPts val="5611"/>
              </a:lnSpc>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Any questions?</a:t>
            </a:r>
          </a:p>
          <a:p>
            <a:pPr algn="ctr">
              <a:lnSpc>
                <a:spcPts val="5611"/>
              </a:lnSpc>
            </a:pPr>
            <a:endPar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5611"/>
              </a:lnSpc>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Now, take a moment to think about your business idea. </a:t>
            </a:r>
          </a:p>
          <a:p>
            <a:pPr algn="ctr">
              <a:lnSpc>
                <a:spcPts val="5611"/>
              </a:lnSpc>
            </a:pPr>
            <a:endPar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5611"/>
              </a:lnSpc>
              <a:spcBef>
                <a:spcPct val="0"/>
              </a:spcBef>
            </a:pPr>
            <a:r>
              <a:rPr lang="en-US" sz="40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After all this information, how do you feel about entrepreneurship?</a:t>
            </a:r>
          </a:p>
        </p:txBody>
      </p:sp>
      <p:sp>
        <p:nvSpPr>
          <p:cNvPr id="8" name="Freeform 8">
            <a:extLst>
              <a:ext uri="{C183D7F6-B498-43B3-948B-1728B52AA6E4}">
                <adec:decorative xmlns:adec="http://schemas.microsoft.com/office/drawing/2017/decorative" val="1"/>
              </a:ext>
            </a:extLst>
          </p:cNvPr>
          <p:cNvSpPr/>
          <p:nvPr/>
        </p:nvSpPr>
        <p:spPr>
          <a:xfrm>
            <a:off x="6931094" y="8313540"/>
            <a:ext cx="4289023" cy="1889521"/>
          </a:xfrm>
          <a:custGeom>
            <a:avLst/>
            <a:gdLst/>
            <a:ahLst/>
            <a:cxnLst/>
            <a:rect l="l" t="t" r="r" b="b"/>
            <a:pathLst>
              <a:path w="4289023" h="1889521">
                <a:moveTo>
                  <a:pt x="0" y="0"/>
                </a:moveTo>
                <a:lnTo>
                  <a:pt x="4289023" y="0"/>
                </a:lnTo>
                <a:lnTo>
                  <a:pt x="4289023" y="1889520"/>
                </a:lnTo>
                <a:lnTo>
                  <a:pt x="0" y="1889520"/>
                </a:lnTo>
                <a:lnTo>
                  <a:pt x="0" y="0"/>
                </a:lnTo>
                <a:close/>
              </a:path>
            </a:pathLst>
          </a:custGeom>
          <a:blipFill>
            <a:blip r:embed="rId4"/>
            <a:stretch>
              <a:fillRect b="-2069"/>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smiling dark haired woman in a blue jacket">
            <a:extLst>
              <a:ext uri="{C183D7F6-B498-43B3-948B-1728B52AA6E4}">
                <adec:decorative xmlns:adec="http://schemas.microsoft.com/office/drawing/2017/decorative" val="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sp>
        <p:nvSpPr>
          <p:cNvPr id="4" name="TextBox 4"/>
          <p:cNvSpPr txBox="1">
            <a:spLocks noGrp="1"/>
          </p:cNvSpPr>
          <p:nvPr>
            <p:ph type="title" idx="4294967295"/>
          </p:nvPr>
        </p:nvSpPr>
        <p:spPr>
          <a:xfrm>
            <a:off x="10659841" y="1532439"/>
            <a:ext cx="4270772" cy="6982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611"/>
              </a:lnSpc>
              <a:spcBef>
                <a:spcPct val="0"/>
              </a:spcBef>
              <a:spcAft>
                <a:spcPts val="0"/>
              </a:spcAft>
              <a:buClrTx/>
              <a:buSzTx/>
              <a:buFontTx/>
              <a:buNone/>
              <a:tabLst/>
              <a:defRPr/>
            </a:pPr>
            <a:r>
              <a:rPr kumimoji="0" lang="en-US" sz="4008" b="1" i="0" u="none" strike="noStrike" kern="1200" cap="none" spc="0" normalizeH="0" baseline="0" noProof="0" dirty="0">
                <a:ln>
                  <a:noFill/>
                </a:ln>
                <a:solidFill>
                  <a:srgbClr val="FFFFFF"/>
                </a:solidFill>
                <a:effectLst/>
                <a:uLnTx/>
                <a:uFillTx/>
                <a:latin typeface="Arimo Bold"/>
                <a:ea typeface="Arimo Bold"/>
                <a:cs typeface="Arimo Bold"/>
                <a:sym typeface="Arimo Bold"/>
              </a:rPr>
              <a:t>The awakening of</a:t>
            </a:r>
          </a:p>
        </p:txBody>
      </p:sp>
      <p:sp>
        <p:nvSpPr>
          <p:cNvPr id="5" name="TextBox 5"/>
          <p:cNvSpPr txBox="1"/>
          <p:nvPr/>
        </p:nvSpPr>
        <p:spPr>
          <a:xfrm>
            <a:off x="10640791" y="1983118"/>
            <a:ext cx="3382968" cy="1175368"/>
          </a:xfrm>
          <a:prstGeom prst="rect">
            <a:avLst/>
          </a:prstGeom>
        </p:spPr>
        <p:txBody>
          <a:bodyPr lIns="0" tIns="0" rIns="0" bIns="0" rtlCol="0" anchor="t">
            <a:spAutoFit/>
          </a:bodyPr>
          <a:lstStyle/>
          <a:p>
            <a:pPr algn="ctr">
              <a:lnSpc>
                <a:spcPts val="9638"/>
              </a:lnSpc>
              <a:spcBef>
                <a:spcPct val="0"/>
              </a:spcBef>
            </a:pPr>
            <a:r>
              <a:rPr lang="en-US" sz="6884" b="1" dirty="0">
                <a:solidFill>
                  <a:srgbClr val="FFFFFF"/>
                </a:solidFill>
                <a:latin typeface="Open Sans Ultra-Bold"/>
                <a:ea typeface="Open Sans Ultra-Bold"/>
                <a:cs typeface="Open Sans Ultra-Bold"/>
                <a:sym typeface="Open Sans Ultra-Bold"/>
              </a:rPr>
              <a:t>FUTURE</a:t>
            </a:r>
          </a:p>
        </p:txBody>
      </p:sp>
      <p:sp>
        <p:nvSpPr>
          <p:cNvPr id="6" name="TextBox 6"/>
          <p:cNvSpPr txBox="1"/>
          <p:nvPr/>
        </p:nvSpPr>
        <p:spPr>
          <a:xfrm>
            <a:off x="10668000" y="3168772"/>
            <a:ext cx="5854622" cy="2355728"/>
          </a:xfrm>
          <a:prstGeom prst="rect">
            <a:avLst/>
          </a:prstGeom>
        </p:spPr>
        <p:txBody>
          <a:bodyPr lIns="0" tIns="0" rIns="0" bIns="0" rtlCol="0" anchor="t">
            <a:spAutoFit/>
          </a:bodyPr>
          <a:lstStyle/>
          <a:p>
            <a:pPr algn="l">
              <a:lnSpc>
                <a:spcPts val="3108"/>
              </a:lnSpc>
            </a:pPr>
            <a:r>
              <a:rPr lang="en-US" sz="2547" dirty="0">
                <a:solidFill>
                  <a:srgbClr val="FFFFFF"/>
                </a:solidFill>
                <a:latin typeface="Arimo"/>
                <a:ea typeface="Arimo"/>
                <a:cs typeface="Arimo"/>
                <a:sym typeface="Arimo"/>
              </a:rPr>
              <a:t>Stop acting in someone else's script. Be the director of your own life. Design the vision, choose who enters the scene, and execute each chapter with the truth of someone who already knows that the ending is a masterpiece.</a:t>
            </a:r>
          </a:p>
        </p:txBody>
      </p:sp>
      <p:sp>
        <p:nvSpPr>
          <p:cNvPr id="3" name="Freeform 3" descr="QR code leading to website"/>
          <p:cNvSpPr/>
          <p:nvPr/>
        </p:nvSpPr>
        <p:spPr>
          <a:xfrm>
            <a:off x="12176361" y="6029318"/>
            <a:ext cx="2115547" cy="2115547"/>
          </a:xfrm>
          <a:custGeom>
            <a:avLst/>
            <a:gdLst/>
            <a:ahLst/>
            <a:cxnLst/>
            <a:rect l="l" t="t" r="r" b="b"/>
            <a:pathLst>
              <a:path w="2115547" h="2115547">
                <a:moveTo>
                  <a:pt x="0" y="0"/>
                </a:moveTo>
                <a:lnTo>
                  <a:pt x="2115546" y="0"/>
                </a:lnTo>
                <a:lnTo>
                  <a:pt x="2115546" y="2115547"/>
                </a:lnTo>
                <a:lnTo>
                  <a:pt x="0" y="2115547"/>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7896522" y="7289416"/>
            <a:ext cx="2858112" cy="582358"/>
          </a:xfrm>
          <a:prstGeom prst="rect">
            <a:avLst/>
          </a:prstGeom>
        </p:spPr>
        <p:txBody>
          <a:bodyPr lIns="0" tIns="0" rIns="0" bIns="0" rtlCol="0" anchor="t">
            <a:spAutoFit/>
          </a:bodyPr>
          <a:lstStyle/>
          <a:p>
            <a:pPr algn="just">
              <a:lnSpc>
                <a:spcPts val="4651"/>
              </a:lnSpc>
              <a:spcBef>
                <a:spcPct val="0"/>
              </a:spcBef>
            </a:pPr>
            <a:r>
              <a:rPr lang="en-US" sz="3322">
                <a:solidFill>
                  <a:srgbClr val="FFFFFF"/>
                </a:solidFill>
                <a:latin typeface="Arimo"/>
                <a:ea typeface="Arimo"/>
                <a:cs typeface="Arimo"/>
                <a:sym typeface="Arimo"/>
              </a:rPr>
              <a:t>Melissa Roa</a:t>
            </a:r>
          </a:p>
        </p:txBody>
      </p:sp>
      <p:sp>
        <p:nvSpPr>
          <p:cNvPr id="10" name="Freeform 10">
            <a:extLst>
              <a:ext uri="{C183D7F6-B498-43B3-948B-1728B52AA6E4}">
                <adec:decorative xmlns:adec="http://schemas.microsoft.com/office/drawing/2017/decorative" val="1"/>
              </a:ext>
            </a:extLst>
          </p:cNvPr>
          <p:cNvSpPr/>
          <p:nvPr/>
        </p:nvSpPr>
        <p:spPr>
          <a:xfrm>
            <a:off x="7719707" y="368553"/>
            <a:ext cx="2858112" cy="1259135"/>
          </a:xfrm>
          <a:custGeom>
            <a:avLst/>
            <a:gdLst/>
            <a:ahLst/>
            <a:cxnLst/>
            <a:rect l="l" t="t" r="r" b="b"/>
            <a:pathLst>
              <a:path w="2858112" h="1259135">
                <a:moveTo>
                  <a:pt x="0" y="0"/>
                </a:moveTo>
                <a:lnTo>
                  <a:pt x="2858111" y="0"/>
                </a:lnTo>
                <a:lnTo>
                  <a:pt x="2858111" y="1259136"/>
                </a:lnTo>
                <a:lnTo>
                  <a:pt x="0" y="1259136"/>
                </a:lnTo>
                <a:lnTo>
                  <a:pt x="0" y="0"/>
                </a:lnTo>
                <a:close/>
              </a:path>
            </a:pathLst>
          </a:custGeom>
          <a:blipFill>
            <a:blip r:embed="rId5"/>
            <a:stretch>
              <a:fillRect b="-2069"/>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3454" y="2694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4191000" y="1257172"/>
            <a:ext cx="1066800" cy="1066928"/>
            <a:chOff x="0" y="-47625"/>
            <a:chExt cx="756602" cy="756692"/>
          </a:xfrm>
        </p:grpSpPr>
        <p:sp>
          <p:nvSpPr>
            <p:cNvPr id="4" name="Freeform 4">
              <a:extLst>
                <a:ext uri="{C183D7F6-B498-43B3-948B-1728B52AA6E4}">
                  <adec:decorative xmlns:adec="http://schemas.microsoft.com/office/drawing/2017/decorative" val="1"/>
                </a:ext>
              </a:extLst>
            </p:cNvPr>
            <p:cNvSpPr/>
            <p:nvPr/>
          </p:nvSpPr>
          <p:spPr>
            <a:xfrm>
              <a:off x="30246" y="0"/>
              <a:ext cx="726356" cy="709067"/>
            </a:xfrm>
            <a:custGeom>
              <a:avLst/>
              <a:gdLst/>
              <a:ahLst/>
              <a:cxnLst/>
              <a:rect l="l" t="t" r="r" b="b"/>
              <a:pathLst>
                <a:path w="726356" h="709067">
                  <a:moveTo>
                    <a:pt x="302373" y="0"/>
                  </a:moveTo>
                  <a:lnTo>
                    <a:pt x="423983" y="0"/>
                  </a:lnTo>
                  <a:cubicBezTo>
                    <a:pt x="590979" y="0"/>
                    <a:pt x="726356" y="135377"/>
                    <a:pt x="726356" y="302373"/>
                  </a:cubicBezTo>
                  <a:lnTo>
                    <a:pt x="726356" y="406694"/>
                  </a:lnTo>
                  <a:cubicBezTo>
                    <a:pt x="726356" y="486888"/>
                    <a:pt x="694499" y="563798"/>
                    <a:pt x="637793" y="620504"/>
                  </a:cubicBezTo>
                  <a:cubicBezTo>
                    <a:pt x="581087" y="677210"/>
                    <a:pt x="504177" y="709067"/>
                    <a:pt x="423983" y="709067"/>
                  </a:cubicBezTo>
                  <a:lnTo>
                    <a:pt x="302373" y="709067"/>
                  </a:lnTo>
                  <a:cubicBezTo>
                    <a:pt x="222179" y="709067"/>
                    <a:pt x="145269" y="677210"/>
                    <a:pt x="88563" y="620504"/>
                  </a:cubicBezTo>
                  <a:cubicBezTo>
                    <a:pt x="31857" y="563798"/>
                    <a:pt x="0" y="486888"/>
                    <a:pt x="0" y="406694"/>
                  </a:cubicBezTo>
                  <a:lnTo>
                    <a:pt x="0" y="302373"/>
                  </a:lnTo>
                  <a:cubicBezTo>
                    <a:pt x="0" y="222179"/>
                    <a:pt x="31857" y="145269"/>
                    <a:pt x="88563" y="88563"/>
                  </a:cubicBezTo>
                  <a:cubicBezTo>
                    <a:pt x="145269" y="31857"/>
                    <a:pt x="222179" y="0"/>
                    <a:pt x="302373" y="0"/>
                  </a:cubicBezTo>
                  <a:close/>
                </a:path>
              </a:pathLst>
            </a:custGeom>
            <a:solidFill>
              <a:srgbClr val="013950"/>
            </a:solidFill>
          </p:spPr>
          <p:txBody>
            <a:bodyPr/>
            <a:lstStyle/>
            <a:p>
              <a:endParaRPr lang="en-US"/>
            </a:p>
          </p:txBody>
        </p:sp>
        <p:sp>
          <p:nvSpPr>
            <p:cNvPr id="5" name="TextBox 5"/>
            <p:cNvSpPr txBox="1"/>
            <p:nvPr/>
          </p:nvSpPr>
          <p:spPr>
            <a:xfrm>
              <a:off x="0" y="-47625"/>
              <a:ext cx="726356" cy="756692"/>
            </a:xfrm>
            <a:prstGeom prst="rect">
              <a:avLst/>
            </a:prstGeom>
          </p:spPr>
          <p:txBody>
            <a:bodyPr lIns="50800" tIns="50800" rIns="50800" bIns="50800" rtlCol="0" anchor="ctr"/>
            <a:lstStyle/>
            <a:p>
              <a:pPr algn="ctr">
                <a:lnSpc>
                  <a:spcPts val="2659"/>
                </a:lnSpc>
              </a:pPr>
              <a:endParaRPr/>
            </a:p>
          </p:txBody>
        </p:sp>
      </p:grpSp>
      <p:sp>
        <p:nvSpPr>
          <p:cNvPr id="6" name="AutoShape 6">
            <a:extLst>
              <a:ext uri="{C183D7F6-B498-43B3-948B-1728B52AA6E4}">
                <adec:decorative xmlns:adec="http://schemas.microsoft.com/office/drawing/2017/decorative" val="1"/>
              </a:ext>
            </a:extLst>
          </p:cNvPr>
          <p:cNvSpPr/>
          <p:nvPr/>
        </p:nvSpPr>
        <p:spPr>
          <a:xfrm>
            <a:off x="4419600" y="1790700"/>
            <a:ext cx="599421" cy="0"/>
          </a:xfrm>
          <a:prstGeom prst="line">
            <a:avLst/>
          </a:prstGeom>
          <a:ln w="104775" cap="flat">
            <a:solidFill>
              <a:srgbClr val="FFFFFF"/>
            </a:solidFill>
            <a:prstDash val="solid"/>
            <a:headEnd type="none" w="sm" len="sm"/>
            <a:tailEnd type="triangle" w="lg" len="med"/>
          </a:ln>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3003558" y="3281453"/>
            <a:ext cx="12280888" cy="3724094"/>
          </a:xfrm>
          <a:custGeom>
            <a:avLst/>
            <a:gdLst/>
            <a:ahLst/>
            <a:cxnLst/>
            <a:rect l="l" t="t" r="r" b="b"/>
            <a:pathLst>
              <a:path w="3234472" h="980831">
                <a:moveTo>
                  <a:pt x="32151" y="0"/>
                </a:moveTo>
                <a:lnTo>
                  <a:pt x="3202321" y="0"/>
                </a:lnTo>
                <a:cubicBezTo>
                  <a:pt x="3220077" y="0"/>
                  <a:pt x="3234472" y="14394"/>
                  <a:pt x="3234472" y="32151"/>
                </a:cubicBezTo>
                <a:lnTo>
                  <a:pt x="3234472" y="948681"/>
                </a:lnTo>
                <a:cubicBezTo>
                  <a:pt x="3234472" y="966437"/>
                  <a:pt x="3220077" y="980831"/>
                  <a:pt x="3202321" y="980831"/>
                </a:cubicBezTo>
                <a:lnTo>
                  <a:pt x="32151" y="980831"/>
                </a:lnTo>
                <a:cubicBezTo>
                  <a:pt x="14394" y="980831"/>
                  <a:pt x="0" y="966437"/>
                  <a:pt x="0" y="948681"/>
                </a:cubicBezTo>
                <a:lnTo>
                  <a:pt x="0" y="32151"/>
                </a:lnTo>
                <a:cubicBezTo>
                  <a:pt x="0" y="14394"/>
                  <a:pt x="14394" y="0"/>
                  <a:pt x="32151" y="0"/>
                </a:cubicBezTo>
                <a:close/>
              </a:path>
            </a:pathLst>
          </a:custGeom>
          <a:solidFill>
            <a:srgbClr val="013950"/>
          </a:solidFill>
        </p:spPr>
        <p:txBody>
          <a:bodyPr/>
          <a:lstStyle/>
          <a:p>
            <a:endParaRPr lang="en-US"/>
          </a:p>
        </p:txBody>
      </p:sp>
      <p:sp>
        <p:nvSpPr>
          <p:cNvPr id="10" name="TextBox 10"/>
          <p:cNvSpPr txBox="1">
            <a:spLocks noGrp="1"/>
          </p:cNvSpPr>
          <p:nvPr>
            <p:ph type="title" idx="4294967295"/>
          </p:nvPr>
        </p:nvSpPr>
        <p:spPr>
          <a:xfrm>
            <a:off x="5257800" y="1104900"/>
            <a:ext cx="8374176" cy="119090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799"/>
              </a:lnSpc>
              <a:spcBef>
                <a:spcPts val="0"/>
              </a:spcBef>
              <a:spcAft>
                <a:spcPts val="0"/>
              </a:spcAft>
              <a:buClrTx/>
              <a:buSzTx/>
              <a:buFontTx/>
              <a:buNone/>
              <a:tabLst/>
              <a:defRPr/>
            </a:pPr>
            <a:r>
              <a:rPr kumimoji="0" lang="en-US" sz="7500" b="1" i="0" u="none" strike="noStrike" kern="1200" cap="none" spc="0" normalizeH="0" baseline="0" noProof="0" dirty="0">
                <a:ln>
                  <a:noFill/>
                </a:ln>
                <a:solidFill>
                  <a:srgbClr val="FFFFFF"/>
                </a:solidFill>
                <a:effectLst/>
                <a:uLnTx/>
                <a:uFillTx/>
                <a:latin typeface="Open Sans Ultra-Bold"/>
                <a:ea typeface="Open Sans Ultra-Bold"/>
                <a:cs typeface="Open Sans Ultra-Bold"/>
                <a:sym typeface="Open Sans Ultra-Bold"/>
              </a:rPr>
              <a:t>Today’s Journey</a:t>
            </a:r>
          </a:p>
        </p:txBody>
      </p:sp>
      <p:sp>
        <p:nvSpPr>
          <p:cNvPr id="11" name="TextBox 11"/>
          <p:cNvSpPr txBox="1"/>
          <p:nvPr/>
        </p:nvSpPr>
        <p:spPr>
          <a:xfrm>
            <a:off x="3003558" y="3817471"/>
            <a:ext cx="12280884" cy="3237746"/>
          </a:xfrm>
          <a:prstGeom prst="rect">
            <a:avLst/>
          </a:prstGeom>
        </p:spPr>
        <p:txBody>
          <a:bodyPr lIns="0" tIns="0" rIns="0" bIns="0" rtlCol="0" anchor="t">
            <a:spAutoFit/>
          </a:bodyPr>
          <a:lstStyle/>
          <a:p>
            <a:pPr marL="735790" lvl="1" indent="-367895" algn="l">
              <a:spcBef>
                <a:spcPct val="0"/>
              </a:spcBef>
              <a:spcAft>
                <a:spcPts val="1200"/>
              </a:spcAft>
              <a:buFont typeface="Arial"/>
              <a:buChar char="•"/>
            </a:pPr>
            <a:r>
              <a:rPr lang="en-US" sz="34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"What": Choosing the right business style </a:t>
            </a:r>
          </a:p>
          <a:p>
            <a:pPr marL="735790" lvl="1" indent="-367895" algn="l">
              <a:spcBef>
                <a:spcPct val="0"/>
              </a:spcBef>
              <a:spcAft>
                <a:spcPts val="1200"/>
              </a:spcAft>
              <a:buFont typeface="Arial"/>
              <a:buChar char="•"/>
            </a:pPr>
            <a:r>
              <a:rPr lang="en-US" sz="34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"How": A 7-Step Ireland Setup Guide </a:t>
            </a:r>
          </a:p>
          <a:p>
            <a:pPr marL="735790" lvl="1" indent="-367895" algn="l">
              <a:spcBef>
                <a:spcPct val="0"/>
              </a:spcBef>
              <a:spcAft>
                <a:spcPts val="1200"/>
              </a:spcAft>
              <a:buFont typeface="Arial"/>
              <a:buChar char="•"/>
            </a:pPr>
            <a:r>
              <a:rPr lang="en-US" sz="34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"Map": Your first Business Plan </a:t>
            </a:r>
          </a:p>
          <a:p>
            <a:pPr marL="735790" lvl="1" indent="-367895" algn="l">
              <a:spcBef>
                <a:spcPct val="0"/>
              </a:spcBef>
              <a:spcAft>
                <a:spcPts val="1200"/>
              </a:spcAft>
              <a:buFont typeface="Arial"/>
              <a:buChar char="•"/>
            </a:pPr>
            <a:r>
              <a:rPr lang="en-US" sz="34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The Toolkit: Checklist &amp; Jargon Buster (Extras - Takeaway)</a:t>
            </a:r>
          </a:p>
          <a:p>
            <a:pPr algn="l">
              <a:spcBef>
                <a:spcPct val="0"/>
              </a:spcBef>
              <a:spcAft>
                <a:spcPts val="1200"/>
              </a:spcAft>
            </a:pPr>
            <a:endParaRPr lang="en-US" sz="3408"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12" name="Freeform 12">
            <a:extLst>
              <a:ext uri="{C183D7F6-B498-43B3-948B-1728B52AA6E4}">
                <adec:decorative xmlns:adec="http://schemas.microsoft.com/office/drawing/2017/decorative" val="1"/>
              </a:ext>
            </a:extLst>
          </p:cNvPr>
          <p:cNvSpPr/>
          <p:nvPr/>
        </p:nvSpPr>
        <p:spPr>
          <a:xfrm>
            <a:off x="6931094" y="8313540"/>
            <a:ext cx="4289023" cy="1889521"/>
          </a:xfrm>
          <a:custGeom>
            <a:avLst/>
            <a:gdLst/>
            <a:ahLst/>
            <a:cxnLst/>
            <a:rect l="l" t="t" r="r" b="b"/>
            <a:pathLst>
              <a:path w="4289023" h="1889521">
                <a:moveTo>
                  <a:pt x="0" y="0"/>
                </a:moveTo>
                <a:lnTo>
                  <a:pt x="4289023" y="0"/>
                </a:lnTo>
                <a:lnTo>
                  <a:pt x="4289023" y="1889520"/>
                </a:lnTo>
                <a:lnTo>
                  <a:pt x="0" y="1889520"/>
                </a:lnTo>
                <a:lnTo>
                  <a:pt x="0" y="0"/>
                </a:lnTo>
                <a:close/>
              </a:path>
            </a:pathLst>
          </a:custGeom>
          <a:blipFill>
            <a:blip r:embed="rId4"/>
            <a:stretch>
              <a:fillRect b="-2069"/>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7616603" y="8941216"/>
            <a:ext cx="3054794" cy="1345784"/>
          </a:xfrm>
          <a:custGeom>
            <a:avLst/>
            <a:gdLst/>
            <a:ahLst/>
            <a:cxnLst/>
            <a:rect l="l" t="t" r="r" b="b"/>
            <a:pathLst>
              <a:path w="3054794" h="1345784">
                <a:moveTo>
                  <a:pt x="0" y="0"/>
                </a:moveTo>
                <a:lnTo>
                  <a:pt x="3054794" y="0"/>
                </a:lnTo>
                <a:lnTo>
                  <a:pt x="3054794" y="1345784"/>
                </a:lnTo>
                <a:lnTo>
                  <a:pt x="0" y="1345784"/>
                </a:lnTo>
                <a:lnTo>
                  <a:pt x="0" y="0"/>
                </a:lnTo>
                <a:close/>
              </a:path>
            </a:pathLst>
          </a:custGeom>
          <a:blipFill>
            <a:blip r:embed="rId3"/>
            <a:stretch>
              <a:fillRect b="-2069"/>
            </a:stretch>
          </a:blipFill>
        </p:spPr>
        <p:txBody>
          <a:bodyPr/>
          <a:lstStyle/>
          <a:p>
            <a:endParaRPr lang="en-US"/>
          </a:p>
        </p:txBody>
      </p:sp>
      <p:sp>
        <p:nvSpPr>
          <p:cNvPr id="4" name="TextBox 4"/>
          <p:cNvSpPr txBox="1">
            <a:spLocks noGrp="1"/>
          </p:cNvSpPr>
          <p:nvPr>
            <p:ph type="title" idx="4294967295"/>
          </p:nvPr>
        </p:nvSpPr>
        <p:spPr>
          <a:xfrm>
            <a:off x="5334000" y="495300"/>
            <a:ext cx="7124700" cy="188226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FFFF"/>
                </a:solidFill>
                <a:effectLst/>
                <a:uLnTx/>
                <a:uFillTx/>
                <a:latin typeface="Open Sans Bold"/>
                <a:ea typeface="Open Sans Bold"/>
                <a:cs typeface="Open Sans Bold"/>
                <a:sym typeface="Open Sans Bold"/>
              </a:rPr>
              <a:t>Defining Your Journey </a:t>
            </a:r>
          </a:p>
          <a:p>
            <a:pPr marL="0" marR="0" lvl="0" indent="0" algn="ctr" defTabSz="914400" rtl="0" eaLnBrk="1" fontAlgn="auto" latinLnBrk="0" hangingPunct="1">
              <a:lnSpc>
                <a:spcPts val="8105"/>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Open Sans Bold"/>
                <a:ea typeface="Open Sans Bold"/>
                <a:cs typeface="Open Sans Bold"/>
                <a:sym typeface="Open Sans Bold"/>
              </a:rPr>
              <a:t>Lifestyle vs Needs</a:t>
            </a:r>
          </a:p>
        </p:txBody>
      </p:sp>
      <p:sp>
        <p:nvSpPr>
          <p:cNvPr id="6" name="TextBox 6"/>
          <p:cNvSpPr txBox="1"/>
          <p:nvPr/>
        </p:nvSpPr>
        <p:spPr>
          <a:xfrm>
            <a:off x="1028700" y="3338701"/>
            <a:ext cx="5611640" cy="3927475"/>
          </a:xfrm>
          <a:prstGeom prst="rect">
            <a:avLst/>
          </a:prstGeom>
        </p:spPr>
        <p:txBody>
          <a:bodyPr lIns="0" tIns="0" rIns="0" bIns="0" rtlCol="0" anchor="t">
            <a:spAutoFit/>
          </a:bodyPr>
          <a:lstStyle/>
          <a:p>
            <a:pPr algn="l">
              <a:lnSpc>
                <a:spcPts val="3499"/>
              </a:lnSpc>
            </a:pPr>
            <a:r>
              <a:rPr lang="en-US" sz="2499" b="1">
                <a:solidFill>
                  <a:srgbClr val="FFFFFF"/>
                </a:solidFill>
                <a:latin typeface="Open Sans Bold"/>
                <a:ea typeface="Open Sans Bold"/>
                <a:cs typeface="Open Sans Bold"/>
                <a:sym typeface="Open Sans Bold"/>
              </a:rPr>
              <a:t>Lifestyle Alignment:</a:t>
            </a:r>
            <a:r>
              <a:rPr lang="en-US" sz="2499">
                <a:solidFill>
                  <a:srgbClr val="FFFFFF"/>
                </a:solidFill>
                <a:latin typeface="Open Sans"/>
                <a:ea typeface="Open Sans"/>
                <a:cs typeface="Open Sans"/>
                <a:sym typeface="Open Sans"/>
              </a:rPr>
              <a:t> </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Consider how much time you can realistically commit. </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Does this venture support your ideal day-to-day life, or does it demand 80-hour weeks?</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Your path should serve your life, not consume it.</a:t>
            </a:r>
          </a:p>
          <a:p>
            <a:pPr algn="l">
              <a:lnSpc>
                <a:spcPts val="3499"/>
              </a:lnSpc>
            </a:pPr>
            <a:endParaRPr lang="en-US" sz="2499">
              <a:solidFill>
                <a:srgbClr val="FFFFFF"/>
              </a:solidFill>
              <a:latin typeface="Open Sans"/>
              <a:ea typeface="Open Sans"/>
              <a:cs typeface="Open Sans"/>
              <a:sym typeface="Open Sans"/>
            </a:endParaRPr>
          </a:p>
        </p:txBody>
      </p:sp>
      <p:sp>
        <p:nvSpPr>
          <p:cNvPr id="5" name="TextBox 5"/>
          <p:cNvSpPr txBox="1"/>
          <p:nvPr/>
        </p:nvSpPr>
        <p:spPr>
          <a:xfrm>
            <a:off x="11647660" y="3180008"/>
            <a:ext cx="5611640" cy="3927475"/>
          </a:xfrm>
          <a:prstGeom prst="rect">
            <a:avLst/>
          </a:prstGeom>
        </p:spPr>
        <p:txBody>
          <a:bodyPr lIns="0" tIns="0" rIns="0" bIns="0" rtlCol="0" anchor="t">
            <a:spAutoFit/>
          </a:bodyPr>
          <a:lstStyle/>
          <a:p>
            <a:pPr algn="l">
              <a:lnSpc>
                <a:spcPts val="3499"/>
              </a:lnSpc>
            </a:pPr>
            <a:r>
              <a:rPr lang="en-US" sz="2499" b="1">
                <a:solidFill>
                  <a:srgbClr val="FFFFFF"/>
                </a:solidFill>
                <a:latin typeface="Open Sans Bold"/>
                <a:ea typeface="Open Sans Bold"/>
                <a:cs typeface="Open Sans Bold"/>
                <a:sym typeface="Open Sans Bold"/>
              </a:rPr>
              <a:t>Functional Needs: </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Analyze your financial requirements and existing commitments. </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Are you looking for a supplementary income (side-hustle) or a primary living? Your "Needs" define the risk level you can afford.</a:t>
            </a:r>
          </a:p>
        </p:txBody>
      </p:sp>
      <p:sp>
        <p:nvSpPr>
          <p:cNvPr id="7" name="TextBox 7"/>
          <p:cNvSpPr txBox="1"/>
          <p:nvPr/>
        </p:nvSpPr>
        <p:spPr>
          <a:xfrm>
            <a:off x="6338180" y="6969125"/>
            <a:ext cx="5611640" cy="2174875"/>
          </a:xfrm>
          <a:prstGeom prst="rect">
            <a:avLst/>
          </a:prstGeom>
        </p:spPr>
        <p:txBody>
          <a:bodyPr lIns="0" tIns="0" rIns="0" bIns="0" rtlCol="0" anchor="t">
            <a:spAutoFit/>
          </a:bodyPr>
          <a:lstStyle/>
          <a:p>
            <a:pPr algn="ctr">
              <a:lnSpc>
                <a:spcPts val="3499"/>
              </a:lnSpc>
            </a:pPr>
            <a:r>
              <a:rPr lang="en-US" sz="2499" b="1">
                <a:solidFill>
                  <a:srgbClr val="FFFFFF"/>
                </a:solidFill>
                <a:latin typeface="Open Sans Bold"/>
                <a:ea typeface="Open Sans Bold"/>
                <a:cs typeface="Open Sans Bold"/>
                <a:sym typeface="Open Sans Bold"/>
              </a:rPr>
              <a:t>Key Takeaway</a:t>
            </a:r>
            <a:r>
              <a:rPr lang="en-US" sz="2499">
                <a:solidFill>
                  <a:srgbClr val="FFFFFF"/>
                </a:solidFill>
                <a:latin typeface="Open Sans"/>
                <a:ea typeface="Open Sans"/>
                <a:cs typeface="Open Sans"/>
                <a:sym typeface="Open Sans"/>
              </a:rPr>
              <a:t> </a:t>
            </a:r>
          </a:p>
          <a:p>
            <a:pPr algn="ctr">
              <a:lnSpc>
                <a:spcPts val="3499"/>
              </a:lnSpc>
            </a:pPr>
            <a:r>
              <a:rPr lang="en-US" sz="2499">
                <a:solidFill>
                  <a:srgbClr val="FFFFFF"/>
                </a:solidFill>
                <a:latin typeface="Open Sans"/>
                <a:ea typeface="Open Sans"/>
                <a:cs typeface="Open Sans"/>
                <a:sym typeface="Open Sans"/>
              </a:rPr>
              <a:t>Align your venture type with your personal boundaries and lifestyle constraints before you register.</a:t>
            </a:r>
          </a:p>
          <a:p>
            <a:pPr algn="l">
              <a:lnSpc>
                <a:spcPts val="3499"/>
              </a:lnSpc>
            </a:pPr>
            <a:endParaRPr lang="en-US" sz="2499">
              <a:solidFill>
                <a:srgbClr val="FFFFFF"/>
              </a:solidFill>
              <a:latin typeface="Open Sans"/>
              <a:ea typeface="Open Sans"/>
              <a:cs typeface="Open Sans"/>
              <a:sym typeface="Open Sans"/>
            </a:endParaRPr>
          </a:p>
        </p:txBody>
      </p:sp>
      <p:sp>
        <p:nvSpPr>
          <p:cNvPr id="3" name="Freeform 3" descr="Illustration of a clock showing times of the day including work, sleep, eating and leisure"/>
          <p:cNvSpPr/>
          <p:nvPr/>
        </p:nvSpPr>
        <p:spPr>
          <a:xfrm>
            <a:off x="7067550" y="2909237"/>
            <a:ext cx="3834463" cy="3834463"/>
          </a:xfrm>
          <a:custGeom>
            <a:avLst/>
            <a:gdLst/>
            <a:ahLst/>
            <a:cxnLst/>
            <a:rect l="l" t="t" r="r" b="b"/>
            <a:pathLst>
              <a:path w="3834463" h="3834463">
                <a:moveTo>
                  <a:pt x="0" y="0"/>
                </a:moveTo>
                <a:lnTo>
                  <a:pt x="3834463" y="0"/>
                </a:lnTo>
                <a:lnTo>
                  <a:pt x="3834463" y="3834463"/>
                </a:lnTo>
                <a:lnTo>
                  <a:pt x="0" y="38344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7616603" y="8941216"/>
            <a:ext cx="3054794" cy="1345784"/>
          </a:xfrm>
          <a:custGeom>
            <a:avLst/>
            <a:gdLst/>
            <a:ahLst/>
            <a:cxnLst/>
            <a:rect l="l" t="t" r="r" b="b"/>
            <a:pathLst>
              <a:path w="3054794" h="1345784">
                <a:moveTo>
                  <a:pt x="0" y="0"/>
                </a:moveTo>
                <a:lnTo>
                  <a:pt x="3054794" y="0"/>
                </a:lnTo>
                <a:lnTo>
                  <a:pt x="3054794" y="1345784"/>
                </a:lnTo>
                <a:lnTo>
                  <a:pt x="0" y="1345784"/>
                </a:lnTo>
                <a:lnTo>
                  <a:pt x="0" y="0"/>
                </a:lnTo>
                <a:close/>
              </a:path>
            </a:pathLst>
          </a:custGeom>
          <a:blipFill>
            <a:blip r:embed="rId3"/>
            <a:stretch>
              <a:fillRect b="-2069"/>
            </a:stretch>
          </a:blipFill>
        </p:spPr>
        <p:txBody>
          <a:bodyPr/>
          <a:lstStyle/>
          <a:p>
            <a:endParaRPr lang="en-US"/>
          </a:p>
        </p:txBody>
      </p:sp>
      <p:sp>
        <p:nvSpPr>
          <p:cNvPr id="5" name="TextBox 5"/>
          <p:cNvSpPr txBox="1">
            <a:spLocks noGrp="1"/>
          </p:cNvSpPr>
          <p:nvPr>
            <p:ph type="title" idx="4294967295"/>
          </p:nvPr>
        </p:nvSpPr>
        <p:spPr>
          <a:xfrm>
            <a:off x="381000" y="751586"/>
            <a:ext cx="17653377" cy="9488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825"/>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Open Sans Bold"/>
                <a:ea typeface="Open Sans Bold"/>
                <a:cs typeface="Open Sans Bold"/>
                <a:sym typeface="Open Sans Bold"/>
              </a:rPr>
              <a:t>Sole Trade &amp; Small Business Entrepreneurship</a:t>
            </a:r>
          </a:p>
        </p:txBody>
      </p:sp>
      <p:sp>
        <p:nvSpPr>
          <p:cNvPr id="3" name="TextBox 3"/>
          <p:cNvSpPr txBox="1"/>
          <p:nvPr/>
        </p:nvSpPr>
        <p:spPr>
          <a:xfrm>
            <a:off x="1533981" y="2454275"/>
            <a:ext cx="15480311" cy="7870825"/>
          </a:xfrm>
          <a:prstGeom prst="rect">
            <a:avLst/>
          </a:prstGeom>
        </p:spPr>
        <p:txBody>
          <a:bodyPr lIns="0" tIns="0" rIns="0" bIns="0" rtlCol="0" anchor="t">
            <a:spAutoFit/>
          </a:bodyPr>
          <a:lstStyle/>
          <a:p>
            <a:pPr algn="l">
              <a:lnSpc>
                <a:spcPts val="3499"/>
              </a:lnSpc>
            </a:pPr>
            <a:r>
              <a:rPr lang="en-US" sz="2499" b="1" dirty="0">
                <a:solidFill>
                  <a:srgbClr val="FFFFFF"/>
                </a:solidFill>
                <a:latin typeface="Open Sans Bold"/>
                <a:ea typeface="Open Sans Bold"/>
                <a:cs typeface="Open Sans Bold"/>
                <a:sym typeface="Open Sans Bold"/>
              </a:rPr>
              <a:t>Overview: </a:t>
            </a:r>
            <a:r>
              <a:rPr lang="en-US" sz="2499" dirty="0">
                <a:solidFill>
                  <a:srgbClr val="FFFFFF"/>
                </a:solidFill>
                <a:latin typeface="Open Sans"/>
                <a:ea typeface="Open Sans"/>
                <a:cs typeface="Open Sans"/>
                <a:sym typeface="Open Sans"/>
              </a:rPr>
              <a:t>This form of entrepreneurship usually starts with personal savings or support from family and friends. It is commonly managed by one person or a small group.</a:t>
            </a:r>
          </a:p>
          <a:p>
            <a:pPr algn="l">
              <a:lnSpc>
                <a:spcPts val="3499"/>
              </a:lnSpc>
            </a:pPr>
            <a:endParaRPr lang="en-US" sz="2499" dirty="0">
              <a:solidFill>
                <a:srgbClr val="FFFFFF"/>
              </a:solidFill>
              <a:latin typeface="Open Sans"/>
              <a:ea typeface="Open Sans"/>
              <a:cs typeface="Open Sans"/>
              <a:sym typeface="Open Sans"/>
            </a:endParaRPr>
          </a:p>
          <a:p>
            <a:pPr algn="l">
              <a:lnSpc>
                <a:spcPts val="3499"/>
              </a:lnSpc>
            </a:pPr>
            <a:r>
              <a:rPr lang="en-US" sz="2499" b="1" dirty="0">
                <a:solidFill>
                  <a:srgbClr val="FFFFFF"/>
                </a:solidFill>
                <a:latin typeface="Open Sans Bold"/>
                <a:ea typeface="Open Sans Bold"/>
                <a:cs typeface="Open Sans Bold"/>
                <a:sym typeface="Open Sans Bold"/>
              </a:rPr>
              <a:t>Pros</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High potential for rapid growth and large profits.</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Can attract investors, including venture capitalists and angel investors.</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Opportunity to disrupt industries and introduce new solutions.</a:t>
            </a:r>
          </a:p>
          <a:p>
            <a:pPr algn="l">
              <a:lnSpc>
                <a:spcPts val="3499"/>
              </a:lnSpc>
            </a:pPr>
            <a:endParaRPr lang="en-US" sz="2499" dirty="0">
              <a:solidFill>
                <a:srgbClr val="FFFFFF"/>
              </a:solidFill>
              <a:latin typeface="Open Sans"/>
              <a:ea typeface="Open Sans"/>
              <a:cs typeface="Open Sans"/>
              <a:sym typeface="Open Sans"/>
            </a:endParaRPr>
          </a:p>
          <a:p>
            <a:pPr algn="l">
              <a:lnSpc>
                <a:spcPts val="3499"/>
              </a:lnSpc>
            </a:pPr>
            <a:r>
              <a:rPr lang="en-US" sz="2499" b="1" dirty="0">
                <a:solidFill>
                  <a:srgbClr val="FFFFFF"/>
                </a:solidFill>
                <a:latin typeface="Open Sans Bold"/>
                <a:ea typeface="Open Sans Bold"/>
                <a:cs typeface="Open Sans Bold"/>
                <a:sym typeface="Open Sans Bold"/>
              </a:rPr>
              <a:t>Cons</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High risk of failure, especially in the early stages.</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Requires substantial funding and constant investor confidence.</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Founders often face intense pressure and long working hours.</a:t>
            </a:r>
          </a:p>
          <a:p>
            <a:pPr algn="l">
              <a:lnSpc>
                <a:spcPts val="3499"/>
              </a:lnSpc>
            </a:pPr>
            <a:endParaRPr lang="en-US" sz="2499" dirty="0">
              <a:solidFill>
                <a:srgbClr val="FFFFFF"/>
              </a:solidFill>
              <a:latin typeface="Open Sans"/>
              <a:ea typeface="Open Sans"/>
              <a:cs typeface="Open Sans"/>
              <a:sym typeface="Open Sans"/>
            </a:endParaRPr>
          </a:p>
          <a:p>
            <a:pPr algn="l">
              <a:lnSpc>
                <a:spcPts val="3499"/>
              </a:lnSpc>
            </a:pPr>
            <a:r>
              <a:rPr lang="en-US" sz="2499" b="1" dirty="0">
                <a:solidFill>
                  <a:srgbClr val="FFFFFF"/>
                </a:solidFill>
                <a:latin typeface="Open Sans Bold"/>
                <a:ea typeface="Open Sans Bold"/>
                <a:cs typeface="Open Sans Bold"/>
                <a:sym typeface="Open Sans Bold"/>
              </a:rPr>
              <a:t>Advice:</a:t>
            </a:r>
            <a:r>
              <a:rPr lang="en-US" sz="2499" dirty="0">
                <a:solidFill>
                  <a:srgbClr val="FFFFFF"/>
                </a:solidFill>
                <a:latin typeface="Open Sans"/>
                <a:ea typeface="Open Sans"/>
                <a:cs typeface="Open Sans"/>
                <a:sym typeface="Open Sans"/>
              </a:rPr>
              <a:t> If scaling is the goal, focus on building investor confidence, protecting your mental health, and building a resilient core team from day one.</a:t>
            </a:r>
          </a:p>
          <a:p>
            <a:pPr algn="l">
              <a:lnSpc>
                <a:spcPts val="3499"/>
              </a:lnSpc>
            </a:pPr>
            <a:endParaRPr lang="en-US" sz="2499" dirty="0">
              <a:solidFill>
                <a:srgbClr val="FFFFFF"/>
              </a:solidFill>
              <a:latin typeface="Open Sans"/>
              <a:ea typeface="Open Sans"/>
              <a:cs typeface="Open Sans"/>
              <a:sym typeface="Open Sans"/>
            </a:endParaRPr>
          </a:p>
          <a:p>
            <a:pPr algn="l">
              <a:lnSpc>
                <a:spcPts val="3499"/>
              </a:lnSpc>
            </a:pPr>
            <a:endParaRPr lang="en-US" sz="2499" dirty="0">
              <a:solidFill>
                <a:srgbClr val="FFFFFF"/>
              </a:solidFill>
              <a:latin typeface="Open Sans"/>
              <a:ea typeface="Open Sans"/>
              <a:cs typeface="Open Sans"/>
              <a:sym typeface="Open Sans"/>
            </a:endParaRPr>
          </a:p>
          <a:p>
            <a:pPr algn="l">
              <a:lnSpc>
                <a:spcPts val="3499"/>
              </a:lnSpc>
            </a:pPr>
            <a:endParaRPr lang="en-US" sz="2499" dirty="0">
              <a:solidFill>
                <a:srgbClr val="FFFFFF"/>
              </a:solidFill>
              <a:latin typeface="Open Sans"/>
              <a:ea typeface="Open Sans"/>
              <a:cs typeface="Open Sans"/>
              <a:sym typeface="Open Sans"/>
            </a:endParaRPr>
          </a:p>
        </p:txBody>
      </p:sp>
      <p:sp>
        <p:nvSpPr>
          <p:cNvPr id="4" name="Freeform 4" descr="Man using computer with multiple screens"/>
          <p:cNvSpPr/>
          <p:nvPr/>
        </p:nvSpPr>
        <p:spPr>
          <a:xfrm>
            <a:off x="13002677" y="3259860"/>
            <a:ext cx="4426026" cy="2954372"/>
          </a:xfrm>
          <a:custGeom>
            <a:avLst/>
            <a:gdLst/>
            <a:ahLst/>
            <a:cxnLst/>
            <a:rect l="l" t="t" r="r" b="b"/>
            <a:pathLst>
              <a:path w="4426026" h="2954372">
                <a:moveTo>
                  <a:pt x="0" y="0"/>
                </a:moveTo>
                <a:lnTo>
                  <a:pt x="4426026" y="0"/>
                </a:lnTo>
                <a:lnTo>
                  <a:pt x="4426026" y="2954372"/>
                </a:lnTo>
                <a:lnTo>
                  <a:pt x="0" y="2954372"/>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7616603" y="8941216"/>
            <a:ext cx="3054794" cy="1345784"/>
          </a:xfrm>
          <a:custGeom>
            <a:avLst/>
            <a:gdLst/>
            <a:ahLst/>
            <a:cxnLst/>
            <a:rect l="l" t="t" r="r" b="b"/>
            <a:pathLst>
              <a:path w="3054794" h="1345784">
                <a:moveTo>
                  <a:pt x="0" y="0"/>
                </a:moveTo>
                <a:lnTo>
                  <a:pt x="3054794" y="0"/>
                </a:lnTo>
                <a:lnTo>
                  <a:pt x="3054794" y="1345784"/>
                </a:lnTo>
                <a:lnTo>
                  <a:pt x="0" y="1345784"/>
                </a:lnTo>
                <a:lnTo>
                  <a:pt x="0" y="0"/>
                </a:lnTo>
                <a:close/>
              </a:path>
            </a:pathLst>
          </a:custGeom>
          <a:blipFill>
            <a:blip r:embed="rId3"/>
            <a:stretch>
              <a:fillRect b="-2069"/>
            </a:stretch>
          </a:blipFill>
        </p:spPr>
        <p:txBody>
          <a:bodyPr/>
          <a:lstStyle/>
          <a:p>
            <a:endParaRPr lang="en-US"/>
          </a:p>
        </p:txBody>
      </p:sp>
      <p:sp>
        <p:nvSpPr>
          <p:cNvPr id="3" name="TextBox 3"/>
          <p:cNvSpPr txBox="1">
            <a:spLocks noGrp="1"/>
          </p:cNvSpPr>
          <p:nvPr>
            <p:ph type="title" idx="4294967295"/>
          </p:nvPr>
        </p:nvSpPr>
        <p:spPr>
          <a:xfrm>
            <a:off x="2057400" y="691399"/>
            <a:ext cx="14026396" cy="10231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385"/>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Open Sans Bold"/>
                <a:ea typeface="Open Sans Bold"/>
                <a:cs typeface="Open Sans Bold"/>
                <a:sym typeface="Open Sans Bold"/>
              </a:rPr>
              <a:t>Social, Corporate and Side Paths</a:t>
            </a:r>
          </a:p>
        </p:txBody>
      </p:sp>
      <p:sp>
        <p:nvSpPr>
          <p:cNvPr id="4" name="TextBox 4"/>
          <p:cNvSpPr txBox="1"/>
          <p:nvPr/>
        </p:nvSpPr>
        <p:spPr>
          <a:xfrm>
            <a:off x="1028700" y="1907748"/>
            <a:ext cx="5124099" cy="7915910"/>
          </a:xfrm>
          <a:prstGeom prst="rect">
            <a:avLst/>
          </a:prstGeom>
        </p:spPr>
        <p:txBody>
          <a:bodyPr lIns="0" tIns="0" rIns="0" bIns="0" rtlCol="0" anchor="t">
            <a:spAutoFit/>
          </a:bodyPr>
          <a:lstStyle/>
          <a:p>
            <a:pPr algn="l">
              <a:lnSpc>
                <a:spcPts val="3779"/>
              </a:lnSpc>
            </a:pPr>
            <a:r>
              <a:rPr lang="en-US" sz="2699" b="1" dirty="0">
                <a:solidFill>
                  <a:srgbClr val="FFFFFF"/>
                </a:solidFill>
                <a:latin typeface="Open Sans Bold"/>
                <a:ea typeface="Open Sans Bold"/>
                <a:cs typeface="Open Sans Bold"/>
                <a:sym typeface="Open Sans Bold"/>
              </a:rPr>
              <a:t> Social Entrepreneurship</a:t>
            </a:r>
          </a:p>
          <a:p>
            <a:pPr marL="539749" lvl="1" indent="-269875" algn="l">
              <a:lnSpc>
                <a:spcPts val="3499"/>
              </a:lnSpc>
              <a:buFont typeface="Arial"/>
              <a:buChar char="•"/>
            </a:pPr>
            <a:r>
              <a:rPr lang="en-US" sz="2499" dirty="0">
                <a:solidFill>
                  <a:srgbClr val="FFFFFF"/>
                </a:solidFill>
                <a:latin typeface="Open Sans"/>
                <a:ea typeface="Open Sans"/>
                <a:cs typeface="Open Sans"/>
                <a:sym typeface="Open Sans"/>
              </a:rPr>
              <a:t>Using business methods to solve social or environmental problems while aiming for financial sustainability.</a:t>
            </a:r>
          </a:p>
          <a:p>
            <a:pPr algn="l">
              <a:lnSpc>
                <a:spcPts val="3499"/>
              </a:lnSpc>
            </a:pPr>
            <a:endParaRPr lang="en-US" sz="2499" dirty="0">
              <a:solidFill>
                <a:srgbClr val="FFFFFF"/>
              </a:solidFill>
              <a:latin typeface="Open Sans"/>
              <a:ea typeface="Open Sans"/>
              <a:cs typeface="Open Sans"/>
              <a:sym typeface="Open Sans"/>
            </a:endParaRPr>
          </a:p>
          <a:p>
            <a:pPr marL="539749" lvl="1" indent="-269875" algn="l">
              <a:lnSpc>
                <a:spcPts val="3499"/>
              </a:lnSpc>
              <a:buFont typeface="Arial"/>
              <a:buChar char="•"/>
            </a:pPr>
            <a:r>
              <a:rPr lang="en-US" sz="2499" b="1" dirty="0">
                <a:solidFill>
                  <a:srgbClr val="FFFFFF"/>
                </a:solidFill>
                <a:latin typeface="Open Sans Bold"/>
                <a:ea typeface="Open Sans Bold"/>
                <a:cs typeface="Open Sans Bold"/>
                <a:sym typeface="Open Sans Bold"/>
              </a:rPr>
              <a:t>Pros &amp; Cons: </a:t>
            </a:r>
            <a:r>
              <a:rPr lang="en-US" sz="2499" dirty="0">
                <a:solidFill>
                  <a:srgbClr val="FFFFFF"/>
                </a:solidFill>
                <a:latin typeface="Open Sans"/>
                <a:ea typeface="Open Sans"/>
                <a:cs typeface="Open Sans"/>
                <a:sym typeface="Open Sans"/>
              </a:rPr>
              <a:t>High purpose and deep community support, but introduces a complex "double-bottom line" (balancing Impact + Profit).</a:t>
            </a:r>
          </a:p>
          <a:p>
            <a:pPr algn="l">
              <a:lnSpc>
                <a:spcPts val="3499"/>
              </a:lnSpc>
            </a:pPr>
            <a:endParaRPr lang="en-US" sz="2499" dirty="0">
              <a:solidFill>
                <a:srgbClr val="FFFFFF"/>
              </a:solidFill>
              <a:latin typeface="Open Sans"/>
              <a:ea typeface="Open Sans"/>
              <a:cs typeface="Open Sans"/>
              <a:sym typeface="Open Sans"/>
            </a:endParaRPr>
          </a:p>
          <a:p>
            <a:pPr marL="539749" lvl="1" indent="-269875" algn="l">
              <a:lnSpc>
                <a:spcPts val="3499"/>
              </a:lnSpc>
              <a:buFont typeface="Arial"/>
              <a:buChar char="•"/>
            </a:pPr>
            <a:r>
              <a:rPr lang="en-US" sz="2499" b="1" dirty="0">
                <a:solidFill>
                  <a:srgbClr val="FFFFFF"/>
                </a:solidFill>
                <a:latin typeface="Open Sans Bold"/>
                <a:ea typeface="Open Sans Bold"/>
                <a:cs typeface="Open Sans Bold"/>
                <a:sym typeface="Open Sans Bold"/>
              </a:rPr>
              <a:t>Advice: </a:t>
            </a:r>
            <a:r>
              <a:rPr lang="en-US" sz="2499" dirty="0">
                <a:solidFill>
                  <a:srgbClr val="FFFFFF"/>
                </a:solidFill>
                <a:latin typeface="Open Sans"/>
                <a:ea typeface="Open Sans"/>
                <a:cs typeface="Open Sans"/>
                <a:sym typeface="Open Sans"/>
              </a:rPr>
              <a:t>To thrive, you must treat financial sustainability as strictly as your mission. You cannot create impact if the business cannot pay its bills.</a:t>
            </a:r>
          </a:p>
          <a:p>
            <a:pPr algn="l">
              <a:lnSpc>
                <a:spcPts val="3499"/>
              </a:lnSpc>
            </a:pPr>
            <a:endParaRPr lang="en-US" sz="2499" dirty="0">
              <a:solidFill>
                <a:srgbClr val="FFFFFF"/>
              </a:solidFill>
              <a:latin typeface="Open Sans"/>
              <a:ea typeface="Open Sans"/>
              <a:cs typeface="Open Sans"/>
              <a:sym typeface="Open Sans"/>
            </a:endParaRPr>
          </a:p>
        </p:txBody>
      </p:sp>
      <p:sp>
        <p:nvSpPr>
          <p:cNvPr id="5" name="TextBox 5"/>
          <p:cNvSpPr txBox="1"/>
          <p:nvPr/>
        </p:nvSpPr>
        <p:spPr>
          <a:xfrm>
            <a:off x="6402915" y="1870075"/>
            <a:ext cx="5926174" cy="7477760"/>
          </a:xfrm>
          <a:prstGeom prst="rect">
            <a:avLst/>
          </a:prstGeom>
        </p:spPr>
        <p:txBody>
          <a:bodyPr lIns="0" tIns="0" rIns="0" bIns="0" rtlCol="0" anchor="t">
            <a:spAutoFit/>
          </a:bodyPr>
          <a:lstStyle/>
          <a:p>
            <a:pPr algn="l">
              <a:lnSpc>
                <a:spcPts val="3779"/>
              </a:lnSpc>
            </a:pPr>
            <a:r>
              <a:rPr lang="en-US" sz="2699" b="1">
                <a:solidFill>
                  <a:srgbClr val="FFFFFF"/>
                </a:solidFill>
                <a:latin typeface="Open Sans Bold"/>
                <a:ea typeface="Open Sans Bold"/>
                <a:cs typeface="Open Sans Bold"/>
                <a:sym typeface="Open Sans Bold"/>
              </a:rPr>
              <a:t>Intrapreneurship</a:t>
            </a: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Employees developing innovative ideas, products, or systems within an existing organization. The organization provides resources, while the employee contributes entrepreneurial thinking.</a:t>
            </a:r>
          </a:p>
          <a:p>
            <a:pPr algn="l">
              <a:lnSpc>
                <a:spcPts val="3499"/>
              </a:lnSpc>
            </a:pPr>
            <a:endParaRPr lang="en-US" sz="2499">
              <a:solidFill>
                <a:srgbClr val="FFFFFF"/>
              </a:solidFill>
              <a:latin typeface="Open Sans"/>
              <a:ea typeface="Open Sans"/>
              <a:cs typeface="Open Sans"/>
              <a:sym typeface="Open Sans"/>
            </a:endParaRPr>
          </a:p>
          <a:p>
            <a:pPr marL="539749" lvl="1" indent="-269875" algn="l">
              <a:lnSpc>
                <a:spcPts val="3499"/>
              </a:lnSpc>
              <a:buFont typeface="Arial"/>
              <a:buChar char="•"/>
            </a:pPr>
            <a:r>
              <a:rPr lang="en-US" sz="2499" b="1">
                <a:solidFill>
                  <a:srgbClr val="FFFFFF"/>
                </a:solidFill>
                <a:latin typeface="Open Sans Bold"/>
                <a:ea typeface="Open Sans Bold"/>
                <a:cs typeface="Open Sans Bold"/>
                <a:sym typeface="Open Sans Bold"/>
              </a:rPr>
              <a:t>Pros and Cons:</a:t>
            </a:r>
            <a:r>
              <a:rPr lang="en-US" sz="2499">
                <a:solidFill>
                  <a:srgbClr val="FFFFFF"/>
                </a:solidFill>
                <a:latin typeface="Open Sans"/>
                <a:ea typeface="Open Sans"/>
                <a:cs typeface="Open Sans"/>
                <a:sym typeface="Open Sans"/>
              </a:rPr>
              <a:t> Complete safety net of a salary and corporate resources, but you deal with limited control and bureaucratic hurdles.</a:t>
            </a:r>
          </a:p>
          <a:p>
            <a:pPr algn="l">
              <a:lnSpc>
                <a:spcPts val="3499"/>
              </a:lnSpc>
            </a:pPr>
            <a:endParaRPr lang="en-US" sz="2499">
              <a:solidFill>
                <a:srgbClr val="FFFFFF"/>
              </a:solidFill>
              <a:latin typeface="Open Sans"/>
              <a:ea typeface="Open Sans"/>
              <a:cs typeface="Open Sans"/>
              <a:sym typeface="Open Sans"/>
            </a:endParaRPr>
          </a:p>
          <a:p>
            <a:pPr marL="539749" lvl="1" indent="-269875" algn="l">
              <a:lnSpc>
                <a:spcPts val="3499"/>
              </a:lnSpc>
              <a:buFont typeface="Arial"/>
              <a:buChar char="•"/>
            </a:pPr>
            <a:r>
              <a:rPr lang="en-US" sz="2499" b="1">
                <a:solidFill>
                  <a:srgbClr val="FFFFFF"/>
                </a:solidFill>
                <a:latin typeface="Open Sans Bold"/>
                <a:ea typeface="Open Sans Bold"/>
                <a:cs typeface="Open Sans Bold"/>
                <a:sym typeface="Open Sans Bold"/>
              </a:rPr>
              <a:t>Advice:</a:t>
            </a:r>
            <a:r>
              <a:rPr lang="en-US" sz="2499">
                <a:solidFill>
                  <a:srgbClr val="FFFFFF"/>
                </a:solidFill>
                <a:latin typeface="Open Sans"/>
                <a:ea typeface="Open Sans"/>
                <a:cs typeface="Open Sans"/>
                <a:sym typeface="Open Sans"/>
              </a:rPr>
              <a:t> Use the company's existing scale to prototype rapidly without personal financial risk.</a:t>
            </a:r>
          </a:p>
          <a:p>
            <a:pPr algn="l">
              <a:lnSpc>
                <a:spcPts val="3499"/>
              </a:lnSpc>
            </a:pPr>
            <a:endParaRPr lang="en-US" sz="2499">
              <a:solidFill>
                <a:srgbClr val="FFFFFF"/>
              </a:solidFill>
              <a:latin typeface="Open Sans"/>
              <a:ea typeface="Open Sans"/>
              <a:cs typeface="Open Sans"/>
              <a:sym typeface="Open Sans"/>
            </a:endParaRPr>
          </a:p>
        </p:txBody>
      </p:sp>
      <p:sp>
        <p:nvSpPr>
          <p:cNvPr id="6" name="TextBox 6"/>
          <p:cNvSpPr txBox="1"/>
          <p:nvPr/>
        </p:nvSpPr>
        <p:spPr>
          <a:xfrm>
            <a:off x="12739302" y="1907748"/>
            <a:ext cx="4539048" cy="7039610"/>
          </a:xfrm>
          <a:prstGeom prst="rect">
            <a:avLst/>
          </a:prstGeom>
        </p:spPr>
        <p:txBody>
          <a:bodyPr lIns="0" tIns="0" rIns="0" bIns="0" rtlCol="0" anchor="t">
            <a:spAutoFit/>
          </a:bodyPr>
          <a:lstStyle/>
          <a:p>
            <a:pPr algn="l">
              <a:lnSpc>
                <a:spcPts val="3779"/>
              </a:lnSpc>
            </a:pPr>
            <a:r>
              <a:rPr lang="en-US" sz="2699" b="1">
                <a:solidFill>
                  <a:srgbClr val="FFFFFF"/>
                </a:solidFill>
                <a:latin typeface="Open Sans Bold"/>
                <a:ea typeface="Open Sans Bold"/>
                <a:cs typeface="Open Sans Bold"/>
                <a:sym typeface="Open Sans Bold"/>
              </a:rPr>
              <a:t>The Side Hustle</a:t>
            </a:r>
          </a:p>
          <a:p>
            <a:pPr marL="539749" lvl="1" indent="-269875" algn="l">
              <a:lnSpc>
                <a:spcPts val="3499"/>
              </a:lnSpc>
              <a:buFont typeface="Arial"/>
              <a:buChar char="•"/>
            </a:pPr>
            <a:r>
              <a:rPr lang="en-US" sz="2499" b="1">
                <a:solidFill>
                  <a:srgbClr val="FFFFFF"/>
                </a:solidFill>
                <a:latin typeface="Open Sans Bold"/>
                <a:ea typeface="Open Sans Bold"/>
                <a:cs typeface="Open Sans Bold"/>
                <a:sym typeface="Open Sans Bold"/>
              </a:rPr>
              <a:t>Note:</a:t>
            </a:r>
            <a:r>
              <a:rPr lang="en-US" sz="2499">
                <a:solidFill>
                  <a:srgbClr val="FFFFFF"/>
                </a:solidFill>
                <a:latin typeface="Open Sans"/>
                <a:ea typeface="Open Sans"/>
                <a:cs typeface="Open Sans"/>
                <a:sym typeface="Open Sans"/>
              </a:rPr>
              <a:t> A side hustle can be considered an intrapreneurial venture if you have a job and also run a business. </a:t>
            </a:r>
          </a:p>
          <a:p>
            <a:pPr marL="539749" lvl="1" indent="-269875" algn="l">
              <a:lnSpc>
                <a:spcPts val="3499"/>
              </a:lnSpc>
              <a:buFont typeface="Arial"/>
              <a:buChar char="•"/>
            </a:pPr>
            <a:endParaRPr lang="en-US" sz="2499">
              <a:solidFill>
                <a:srgbClr val="FFFFFF"/>
              </a:solidFill>
              <a:latin typeface="Open Sans"/>
              <a:ea typeface="Open Sans"/>
              <a:cs typeface="Open Sans"/>
              <a:sym typeface="Open Sans"/>
            </a:endParaRPr>
          </a:p>
          <a:p>
            <a:pPr marL="539749" lvl="1" indent="-269875" algn="l">
              <a:lnSpc>
                <a:spcPts val="3499"/>
              </a:lnSpc>
              <a:buFont typeface="Arial"/>
              <a:buChar char="•"/>
            </a:pPr>
            <a:r>
              <a:rPr lang="en-US" sz="2499">
                <a:solidFill>
                  <a:srgbClr val="FFFFFF"/>
                </a:solidFill>
                <a:latin typeface="Open Sans"/>
                <a:ea typeface="Open Sans"/>
                <a:cs typeface="Open Sans"/>
                <a:sym typeface="Open Sans"/>
              </a:rPr>
              <a:t>If an individual is studying, the business operates more like a sole trader because it eventually becomes their main source of independent income. Use this as a risk-free testing ground.</a:t>
            </a:r>
          </a:p>
          <a:p>
            <a:pPr algn="l">
              <a:lnSpc>
                <a:spcPts val="3499"/>
              </a:lnSpc>
            </a:pPr>
            <a:endParaRPr lang="en-US" sz="2499">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F5368"/>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1066800" y="571500"/>
            <a:ext cx="16292664" cy="11812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71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Step 1 - The Safety Net (DSP/</a:t>
            </a:r>
            <a:r>
              <a:rPr kumimoji="0" lang="en-US" sz="7500" b="1" i="1" u="none" strike="noStrike" kern="1200" cap="none" spc="0" normalizeH="0" baseline="0" noProof="0" dirty="0" err="1">
                <a:ln>
                  <a:noFill/>
                </a:ln>
                <a:solidFill>
                  <a:srgbClr val="FFFFFF"/>
                </a:solidFill>
                <a:effectLst/>
                <a:uLnTx/>
                <a:uFillTx/>
                <a:latin typeface="Open Sans Bold Italics"/>
                <a:ea typeface="Open Sans Bold Italics"/>
                <a:cs typeface="Open Sans Bold Italics"/>
                <a:sym typeface="Open Sans Bold Italics"/>
              </a:rPr>
              <a:t>Intreo</a:t>
            </a: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a:t>
            </a:r>
          </a:p>
        </p:txBody>
      </p:sp>
      <p:sp>
        <p:nvSpPr>
          <p:cNvPr id="3" name="TextBox 3"/>
          <p:cNvSpPr txBox="1"/>
          <p:nvPr/>
        </p:nvSpPr>
        <p:spPr>
          <a:xfrm>
            <a:off x="3120866" y="2578932"/>
            <a:ext cx="13566934" cy="586058"/>
          </a:xfrm>
          <a:prstGeom prst="rect">
            <a:avLst/>
          </a:prstGeom>
        </p:spPr>
        <p:txBody>
          <a:bodyPr wrap="square" lIns="0" tIns="0" rIns="0" bIns="0" rtlCol="0" anchor="t">
            <a:spAutoFit/>
          </a:bodyPr>
          <a:lstStyle/>
          <a:p>
            <a:pPr algn="l">
              <a:lnSpc>
                <a:spcPts val="4855"/>
              </a:lnSpc>
            </a:pPr>
            <a:r>
              <a:rPr lang="en-US" sz="3468" b="1" dirty="0">
                <a:solidFill>
                  <a:srgbClr val="FFFFFF"/>
                </a:solidFill>
                <a:latin typeface="Open Sans Bold"/>
                <a:ea typeface="Open Sans Bold"/>
                <a:cs typeface="Open Sans Bold"/>
                <a:sym typeface="Open Sans Bold"/>
              </a:rPr>
              <a:t>Crucial Tip: Talk to </a:t>
            </a:r>
            <a:r>
              <a:rPr lang="en-US" sz="3468" b="1" dirty="0" err="1">
                <a:solidFill>
                  <a:srgbClr val="FFFFFF"/>
                </a:solidFill>
                <a:latin typeface="Open Sans Bold"/>
                <a:ea typeface="Open Sans Bold"/>
                <a:cs typeface="Open Sans Bold"/>
                <a:sym typeface="Open Sans Bold"/>
              </a:rPr>
              <a:t>Intreo</a:t>
            </a:r>
            <a:r>
              <a:rPr lang="en-US" sz="3468" b="1" dirty="0">
                <a:solidFill>
                  <a:srgbClr val="FFFFFF"/>
                </a:solidFill>
                <a:latin typeface="Open Sans Bold"/>
                <a:ea typeface="Open Sans Bold"/>
                <a:cs typeface="Open Sans Bold"/>
                <a:sym typeface="Open Sans Bold"/>
              </a:rPr>
              <a:t> before you register anything.</a:t>
            </a:r>
          </a:p>
        </p:txBody>
      </p:sp>
      <p:sp>
        <p:nvSpPr>
          <p:cNvPr id="2" name="TextBox 2"/>
          <p:cNvSpPr txBox="1"/>
          <p:nvPr/>
        </p:nvSpPr>
        <p:spPr>
          <a:xfrm>
            <a:off x="1553484" y="3407086"/>
            <a:ext cx="15181032" cy="4933403"/>
          </a:xfrm>
          <a:prstGeom prst="rect">
            <a:avLst/>
          </a:prstGeom>
        </p:spPr>
        <p:txBody>
          <a:bodyPr lIns="0" tIns="0" rIns="0" bIns="0" rtlCol="0" anchor="t">
            <a:spAutoFit/>
          </a:bodyPr>
          <a:lstStyle/>
          <a:p>
            <a:pPr algn="l">
              <a:lnSpc>
                <a:spcPts val="5237"/>
              </a:lnSpc>
            </a:pPr>
            <a:endParaRPr dirty="0"/>
          </a:p>
          <a:p>
            <a:pPr marL="807664" lvl="1" indent="-403832" algn="l">
              <a:lnSpc>
                <a:spcPts val="5237"/>
              </a:lnSpc>
              <a:buFont typeface="Arial"/>
              <a:buChar char="•"/>
            </a:pPr>
            <a:r>
              <a:rPr lang="en-US" sz="3740" b="1" i="1" dirty="0">
                <a:solidFill>
                  <a:srgbClr val="FFFFFF"/>
                </a:solidFill>
                <a:latin typeface="Open Sans Bold Italics"/>
                <a:ea typeface="Open Sans Bold Italics"/>
                <a:cs typeface="Open Sans Bold Italics"/>
                <a:sym typeface="Open Sans Bold Italics"/>
              </a:rPr>
              <a:t>Back to Work Enterprise Allowance (BTWEA): </a:t>
            </a:r>
            <a:r>
              <a:rPr lang="en-US" sz="3740" i="1" dirty="0">
                <a:solidFill>
                  <a:srgbClr val="FFFFFF"/>
                </a:solidFill>
                <a:latin typeface="Open Sans Italics"/>
                <a:ea typeface="Open Sans Italics"/>
                <a:cs typeface="Open Sans Italics"/>
                <a:sym typeface="Open Sans Italics"/>
              </a:rPr>
              <a:t>Allows you to keep a portion of your social welfare payment while starting a business.</a:t>
            </a:r>
          </a:p>
          <a:p>
            <a:pPr marL="807664" lvl="1" indent="-403832" algn="l">
              <a:lnSpc>
                <a:spcPts val="5237"/>
              </a:lnSpc>
              <a:buFont typeface="Arial"/>
              <a:buChar char="•"/>
            </a:pPr>
            <a:r>
              <a:rPr lang="en-US" sz="3740" b="1" i="1" dirty="0">
                <a:solidFill>
                  <a:srgbClr val="FFFFFF"/>
                </a:solidFill>
                <a:latin typeface="Open Sans Bold Italics"/>
                <a:ea typeface="Open Sans Bold Italics"/>
                <a:cs typeface="Open Sans Bold Italics"/>
                <a:sym typeface="Open Sans Bold Italics"/>
              </a:rPr>
              <a:t>Short-Term Enterprise Allowance (STEA): </a:t>
            </a:r>
            <a:r>
              <a:rPr lang="en-US" sz="3740" i="1" dirty="0">
                <a:solidFill>
                  <a:srgbClr val="FFFFFF"/>
                </a:solidFill>
                <a:latin typeface="Open Sans Italics"/>
                <a:ea typeface="Open Sans Italics"/>
                <a:cs typeface="Open Sans Italics"/>
                <a:sym typeface="Open Sans Italics"/>
              </a:rPr>
              <a:t>For those on Jobseeker’s Benefit.</a:t>
            </a:r>
          </a:p>
          <a:p>
            <a:pPr marL="807664" lvl="1" indent="-403832" algn="l">
              <a:lnSpc>
                <a:spcPts val="5237"/>
              </a:lnSpc>
              <a:buFont typeface="Arial"/>
              <a:buChar char="•"/>
            </a:pPr>
            <a:r>
              <a:rPr lang="en-US" sz="3740" b="1" i="1" dirty="0">
                <a:solidFill>
                  <a:srgbClr val="FFFFFF"/>
                </a:solidFill>
                <a:latin typeface="Open Sans Bold Italics"/>
                <a:ea typeface="Open Sans Bold Italics"/>
                <a:cs typeface="Open Sans Bold Italics"/>
                <a:sym typeface="Open Sans Bold Italics"/>
              </a:rPr>
              <a:t>Why? </a:t>
            </a:r>
            <a:r>
              <a:rPr lang="en-US" sz="3740" i="1" dirty="0">
                <a:solidFill>
                  <a:srgbClr val="FFFFFF"/>
                </a:solidFill>
                <a:latin typeface="Open Sans Italics"/>
                <a:ea typeface="Open Sans Italics"/>
                <a:cs typeface="Open Sans Italics"/>
                <a:sym typeface="Open Sans Italics"/>
              </a:rPr>
              <a:t>It provides financial breathing room while you build your momentum.</a:t>
            </a:r>
          </a:p>
          <a:p>
            <a:pPr algn="l">
              <a:lnSpc>
                <a:spcPts val="1919"/>
              </a:lnSpc>
            </a:pPr>
            <a:endParaRPr lang="en-US" sz="3740" i="1" dirty="0">
              <a:solidFill>
                <a:srgbClr val="FFFFFF"/>
              </a:solidFill>
              <a:latin typeface="Open Sans Italics"/>
              <a:ea typeface="Open Sans Italics"/>
              <a:cs typeface="Open Sans Italics"/>
              <a:sym typeface="Open Sans Italics"/>
            </a:endParaRPr>
          </a:p>
        </p:txBody>
      </p:sp>
      <p:sp>
        <p:nvSpPr>
          <p:cNvPr id="4" name="Freeform 4">
            <a:extLst>
              <a:ext uri="{C183D7F6-B498-43B3-948B-1728B52AA6E4}">
                <adec:decorative xmlns:adec="http://schemas.microsoft.com/office/drawing/2017/decorative" val="1"/>
              </a:ext>
            </a:extLst>
          </p:cNvPr>
          <p:cNvSpPr/>
          <p:nvPr/>
        </p:nvSpPr>
        <p:spPr>
          <a:xfrm>
            <a:off x="8273568" y="8919482"/>
            <a:ext cx="2772129" cy="1221256"/>
          </a:xfrm>
          <a:custGeom>
            <a:avLst/>
            <a:gdLst/>
            <a:ahLst/>
            <a:cxnLst/>
            <a:rect l="l" t="t" r="r" b="b"/>
            <a:pathLst>
              <a:path w="2772129" h="1221256">
                <a:moveTo>
                  <a:pt x="0" y="0"/>
                </a:moveTo>
                <a:lnTo>
                  <a:pt x="2772129" y="0"/>
                </a:lnTo>
                <a:lnTo>
                  <a:pt x="2772129" y="1221255"/>
                </a:lnTo>
                <a:lnTo>
                  <a:pt x="0" y="1221255"/>
                </a:lnTo>
                <a:lnTo>
                  <a:pt x="0" y="0"/>
                </a:lnTo>
                <a:close/>
              </a:path>
            </a:pathLst>
          </a:custGeom>
          <a:blipFill>
            <a:blip r:embed="rId3"/>
            <a:stretch>
              <a:fillRect b="-2069"/>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1" y="0"/>
            <a:ext cx="18288000" cy="10287000"/>
          </a:xfrm>
          <a:custGeom>
            <a:avLst/>
            <a:gdLst/>
            <a:ahLst/>
            <a:cxnLst/>
            <a:rect l="l" t="t" r="r" b="b"/>
            <a:pathLst>
              <a:path w="4788998" h="2709333">
                <a:moveTo>
                  <a:pt x="0" y="0"/>
                </a:moveTo>
                <a:lnTo>
                  <a:pt x="4788998" y="0"/>
                </a:lnTo>
                <a:lnTo>
                  <a:pt x="4788998" y="2709333"/>
                </a:lnTo>
                <a:lnTo>
                  <a:pt x="0" y="2709333"/>
                </a:lnTo>
                <a:close/>
              </a:path>
            </a:pathLst>
          </a:custGeom>
          <a:solidFill>
            <a:srgbClr val="2F5368"/>
          </a:solidFill>
        </p:spPr>
        <p:txBody>
          <a:bodyPr/>
          <a:lstStyle/>
          <a:p>
            <a:endParaRPr lang="en-US"/>
          </a:p>
        </p:txBody>
      </p:sp>
      <p:sp>
        <p:nvSpPr>
          <p:cNvPr id="4" name="TextBox 4">
            <a:extLst>
              <a:ext uri="{C183D7F6-B498-43B3-948B-1728B52AA6E4}">
                <adec:decorative xmlns:adec="http://schemas.microsoft.com/office/drawing/2017/decorative" val="1"/>
              </a:ext>
            </a:extLst>
          </p:cNvPr>
          <p:cNvSpPr txBox="1"/>
          <p:nvPr/>
        </p:nvSpPr>
        <p:spPr>
          <a:xfrm>
            <a:off x="18585" y="-180826"/>
            <a:ext cx="18183225" cy="10467826"/>
          </a:xfrm>
          <a:prstGeom prst="rect">
            <a:avLst/>
          </a:prstGeom>
        </p:spPr>
        <p:txBody>
          <a:bodyPr lIns="50800" tIns="50800" rIns="50800" bIns="50800" rtlCol="0" anchor="ctr"/>
          <a:lstStyle/>
          <a:p>
            <a:pPr algn="ctr">
              <a:lnSpc>
                <a:spcPts val="2659"/>
              </a:lnSpc>
            </a:pPr>
            <a:endParaRPr/>
          </a:p>
        </p:txBody>
      </p:sp>
      <p:sp>
        <p:nvSpPr>
          <p:cNvPr id="6" name="Freeform 6">
            <a:extLst>
              <a:ext uri="{C183D7F6-B498-43B3-948B-1728B52AA6E4}">
                <adec:decorative xmlns:adec="http://schemas.microsoft.com/office/drawing/2017/decorative" val="1"/>
              </a:ext>
            </a:extLst>
          </p:cNvPr>
          <p:cNvSpPr/>
          <p:nvPr/>
        </p:nvSpPr>
        <p:spPr>
          <a:xfrm>
            <a:off x="7086600" y="2324100"/>
            <a:ext cx="10439400" cy="6966078"/>
          </a:xfrm>
          <a:custGeom>
            <a:avLst/>
            <a:gdLst/>
            <a:ahLst/>
            <a:cxnLst/>
            <a:rect l="l" t="t" r="r" b="b"/>
            <a:pathLst>
              <a:path w="2621929" h="1834687">
                <a:moveTo>
                  <a:pt x="39662" y="0"/>
                </a:moveTo>
                <a:lnTo>
                  <a:pt x="2582267" y="0"/>
                </a:lnTo>
                <a:cubicBezTo>
                  <a:pt x="2592786" y="0"/>
                  <a:pt x="2602874" y="4179"/>
                  <a:pt x="2610312" y="11617"/>
                </a:cubicBezTo>
                <a:cubicBezTo>
                  <a:pt x="2617750" y="19055"/>
                  <a:pt x="2621929" y="29143"/>
                  <a:pt x="2621929" y="39662"/>
                </a:cubicBezTo>
                <a:lnTo>
                  <a:pt x="2621929" y="1795026"/>
                </a:lnTo>
                <a:cubicBezTo>
                  <a:pt x="2621929" y="1805544"/>
                  <a:pt x="2617750" y="1815633"/>
                  <a:pt x="2610312" y="1823071"/>
                </a:cubicBezTo>
                <a:cubicBezTo>
                  <a:pt x="2602874" y="1830509"/>
                  <a:pt x="2592786" y="1834687"/>
                  <a:pt x="2582267" y="1834687"/>
                </a:cubicBezTo>
                <a:lnTo>
                  <a:pt x="39662" y="1834687"/>
                </a:lnTo>
                <a:cubicBezTo>
                  <a:pt x="29143" y="1834687"/>
                  <a:pt x="19055" y="1830509"/>
                  <a:pt x="11617" y="1823071"/>
                </a:cubicBezTo>
                <a:cubicBezTo>
                  <a:pt x="4179" y="1815633"/>
                  <a:pt x="0" y="1805544"/>
                  <a:pt x="0" y="1795026"/>
                </a:cubicBezTo>
                <a:lnTo>
                  <a:pt x="0" y="39662"/>
                </a:lnTo>
                <a:cubicBezTo>
                  <a:pt x="0" y="29143"/>
                  <a:pt x="4179" y="19055"/>
                  <a:pt x="11617" y="11617"/>
                </a:cubicBezTo>
                <a:cubicBezTo>
                  <a:pt x="19055" y="4179"/>
                  <a:pt x="29143" y="0"/>
                  <a:pt x="39662" y="0"/>
                </a:cubicBezTo>
                <a:close/>
              </a:path>
            </a:pathLst>
          </a:custGeom>
          <a:solidFill>
            <a:srgbClr val="013950"/>
          </a:solid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4744407" y="8686310"/>
            <a:ext cx="3438818" cy="1514965"/>
          </a:xfrm>
          <a:custGeom>
            <a:avLst/>
            <a:gdLst/>
            <a:ahLst/>
            <a:cxnLst/>
            <a:rect l="l" t="t" r="r" b="b"/>
            <a:pathLst>
              <a:path w="3438818" h="1514965">
                <a:moveTo>
                  <a:pt x="0" y="0"/>
                </a:moveTo>
                <a:lnTo>
                  <a:pt x="3438818" y="0"/>
                </a:lnTo>
                <a:lnTo>
                  <a:pt x="3438818" y="1514965"/>
                </a:lnTo>
                <a:lnTo>
                  <a:pt x="0" y="1514965"/>
                </a:lnTo>
                <a:lnTo>
                  <a:pt x="0" y="0"/>
                </a:lnTo>
                <a:close/>
              </a:path>
            </a:pathLst>
          </a:custGeom>
          <a:blipFill>
            <a:blip r:embed="rId3"/>
            <a:stretch>
              <a:fillRect b="-2069"/>
            </a:stretch>
          </a:blipFill>
        </p:spPr>
        <p:txBody>
          <a:bodyPr/>
          <a:lstStyle/>
          <a:p>
            <a:endParaRPr lang="en-US"/>
          </a:p>
        </p:txBody>
      </p:sp>
      <p:sp>
        <p:nvSpPr>
          <p:cNvPr id="11" name="TextBox 11"/>
          <p:cNvSpPr txBox="1">
            <a:spLocks noGrp="1"/>
          </p:cNvSpPr>
          <p:nvPr>
            <p:ph type="title" idx="4294967295"/>
          </p:nvPr>
        </p:nvSpPr>
        <p:spPr>
          <a:xfrm>
            <a:off x="304800" y="571500"/>
            <a:ext cx="17602200" cy="11812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71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Step 2 – Choosing Your Legal Structure</a:t>
            </a:r>
          </a:p>
        </p:txBody>
      </p:sp>
      <p:sp>
        <p:nvSpPr>
          <p:cNvPr id="10" name="TextBox 10"/>
          <p:cNvSpPr txBox="1"/>
          <p:nvPr/>
        </p:nvSpPr>
        <p:spPr>
          <a:xfrm>
            <a:off x="7696200" y="3049300"/>
            <a:ext cx="9428401" cy="5631711"/>
          </a:xfrm>
          <a:prstGeom prst="rect">
            <a:avLst/>
          </a:prstGeom>
        </p:spPr>
        <p:txBody>
          <a:bodyPr lIns="0" tIns="0" rIns="0" bIns="0" rtlCol="0" anchor="t">
            <a:spAutoFit/>
          </a:bodyPr>
          <a:lstStyle/>
          <a:p>
            <a:pPr algn="l">
              <a:lnSpc>
                <a:spcPts val="4065"/>
              </a:lnSpc>
            </a:pPr>
            <a:r>
              <a:rPr lang="en-US" sz="2904" b="1" dirty="0">
                <a:solidFill>
                  <a:srgbClr val="FFFFFF"/>
                </a:solidFill>
                <a:latin typeface="Open Sans Bold"/>
                <a:ea typeface="Open Sans Bold"/>
                <a:cs typeface="Open Sans Bold"/>
                <a:sym typeface="Open Sans Bold"/>
              </a:rPr>
              <a:t>Sole Trader:</a:t>
            </a:r>
          </a:p>
          <a:p>
            <a:pPr marL="626993" lvl="1" indent="-313497" algn="l">
              <a:lnSpc>
                <a:spcPts val="4065"/>
              </a:lnSpc>
              <a:buFont typeface="Arial"/>
              <a:buChar char="•"/>
            </a:pPr>
            <a:r>
              <a:rPr lang="en-US" sz="2904" b="1" dirty="0">
                <a:solidFill>
                  <a:srgbClr val="FFFFFF"/>
                </a:solidFill>
                <a:latin typeface="Open Sans Bold"/>
                <a:ea typeface="Open Sans Bold"/>
                <a:cs typeface="Open Sans Bold"/>
                <a:sym typeface="Open Sans Bold"/>
              </a:rPr>
              <a:t>Pros: Easy to set up, less paperwork.</a:t>
            </a:r>
          </a:p>
          <a:p>
            <a:pPr marL="626993" lvl="1" indent="-313497" algn="l">
              <a:lnSpc>
                <a:spcPts val="4065"/>
              </a:lnSpc>
              <a:buFont typeface="Arial"/>
              <a:buChar char="•"/>
            </a:pPr>
            <a:r>
              <a:rPr lang="en-US" sz="2904" b="1" dirty="0">
                <a:solidFill>
                  <a:srgbClr val="FFFFFF"/>
                </a:solidFill>
                <a:latin typeface="Open Sans Bold"/>
                <a:ea typeface="Open Sans Bold"/>
                <a:cs typeface="Open Sans Bold"/>
                <a:sym typeface="Open Sans Bold"/>
              </a:rPr>
              <a:t>Cons: You are personally responsible for business debts.</a:t>
            </a:r>
          </a:p>
          <a:p>
            <a:pPr algn="l">
              <a:lnSpc>
                <a:spcPts val="4065"/>
              </a:lnSpc>
            </a:pPr>
            <a:endParaRPr lang="en-US" sz="2904" b="1" dirty="0">
              <a:solidFill>
                <a:srgbClr val="FFFFFF"/>
              </a:solidFill>
              <a:latin typeface="Open Sans Bold"/>
              <a:ea typeface="Open Sans Bold"/>
              <a:cs typeface="Open Sans Bold"/>
              <a:sym typeface="Open Sans Bold"/>
            </a:endParaRPr>
          </a:p>
          <a:p>
            <a:pPr algn="l">
              <a:lnSpc>
                <a:spcPts val="4065"/>
              </a:lnSpc>
            </a:pPr>
            <a:r>
              <a:rPr lang="en-US" sz="2904" b="1" dirty="0">
                <a:solidFill>
                  <a:srgbClr val="FFFFFF"/>
                </a:solidFill>
                <a:latin typeface="Open Sans Bold"/>
                <a:ea typeface="Open Sans Bold"/>
                <a:cs typeface="Open Sans Bold"/>
                <a:sym typeface="Open Sans Bold"/>
              </a:rPr>
              <a:t>Limited Company (LTD):</a:t>
            </a:r>
          </a:p>
          <a:p>
            <a:pPr marL="626993" lvl="1" indent="-313497" algn="l">
              <a:lnSpc>
                <a:spcPts val="4065"/>
              </a:lnSpc>
              <a:buFont typeface="Arial"/>
              <a:buChar char="•"/>
            </a:pPr>
            <a:r>
              <a:rPr lang="en-US" sz="2904" b="1" dirty="0">
                <a:solidFill>
                  <a:srgbClr val="FFFFFF"/>
                </a:solidFill>
                <a:latin typeface="Open Sans Bold"/>
                <a:ea typeface="Open Sans Bold"/>
                <a:cs typeface="Open Sans Bold"/>
                <a:sym typeface="Open Sans Bold"/>
              </a:rPr>
              <a:t>Pros: The business is a separate "legal person." Your personal assets are protected.</a:t>
            </a:r>
          </a:p>
          <a:p>
            <a:pPr marL="626993" lvl="1" indent="-313497" algn="l">
              <a:lnSpc>
                <a:spcPts val="4065"/>
              </a:lnSpc>
              <a:spcBef>
                <a:spcPct val="0"/>
              </a:spcBef>
              <a:buFont typeface="Arial"/>
              <a:buChar char="•"/>
            </a:pPr>
            <a:r>
              <a:rPr lang="en-US" sz="2904" b="1" dirty="0">
                <a:solidFill>
                  <a:srgbClr val="FFFFFF"/>
                </a:solidFill>
                <a:latin typeface="Open Sans Bold"/>
                <a:ea typeface="Open Sans Bold"/>
                <a:cs typeface="Open Sans Bold"/>
                <a:sym typeface="Open Sans Bold"/>
              </a:rPr>
              <a:t>Cons: More expensive to set up and requires annual audited accounts.</a:t>
            </a:r>
          </a:p>
          <a:p>
            <a:pPr algn="l">
              <a:lnSpc>
                <a:spcPts val="4065"/>
              </a:lnSpc>
              <a:spcBef>
                <a:spcPct val="0"/>
              </a:spcBef>
            </a:pPr>
            <a:endParaRPr lang="en-US" sz="2904" b="1" dirty="0">
              <a:solidFill>
                <a:srgbClr val="FFFFFF"/>
              </a:solidFill>
              <a:latin typeface="Open Sans Bold"/>
              <a:ea typeface="Open Sans Bold"/>
              <a:cs typeface="Open Sans Bold"/>
              <a:sym typeface="Open Sans Bold"/>
            </a:endParaRPr>
          </a:p>
        </p:txBody>
      </p:sp>
      <p:sp>
        <p:nvSpPr>
          <p:cNvPr id="9" name="Freeform 9" descr="statue of blindfolded justice holding scale"/>
          <p:cNvSpPr/>
          <p:nvPr/>
        </p:nvSpPr>
        <p:spPr>
          <a:xfrm>
            <a:off x="1028700" y="2292222"/>
            <a:ext cx="6275463" cy="6986482"/>
          </a:xfrm>
          <a:custGeom>
            <a:avLst/>
            <a:gdLst/>
            <a:ahLst/>
            <a:cxnLst/>
            <a:rect l="l" t="t" r="r" b="b"/>
            <a:pathLst>
              <a:path w="6275463" h="6986482">
                <a:moveTo>
                  <a:pt x="0" y="0"/>
                </a:moveTo>
                <a:lnTo>
                  <a:pt x="6275463" y="0"/>
                </a:lnTo>
                <a:lnTo>
                  <a:pt x="6275463" y="6986482"/>
                </a:lnTo>
                <a:lnTo>
                  <a:pt x="0" y="6986482"/>
                </a:lnTo>
                <a:lnTo>
                  <a:pt x="0" y="0"/>
                </a:lnTo>
                <a:close/>
              </a:path>
            </a:pathLst>
          </a:custGeom>
          <a:blipFill>
            <a:blip r:embed="rId4"/>
            <a:stretch>
              <a:fillRect r="-67099"/>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a:extLst>
              <a:ext uri="{C183D7F6-B498-43B3-948B-1728B52AA6E4}">
                <adec:decorative xmlns:adec="http://schemas.microsoft.com/office/drawing/2017/decorative" val="1"/>
              </a:ext>
            </a:extLst>
          </p:cNvPr>
          <p:cNvSpPr/>
          <p:nvPr/>
        </p:nvSpPr>
        <p:spPr>
          <a:xfrm>
            <a:off x="15523547" y="8874632"/>
            <a:ext cx="2516445" cy="1108615"/>
          </a:xfrm>
          <a:custGeom>
            <a:avLst/>
            <a:gdLst/>
            <a:ahLst/>
            <a:cxnLst/>
            <a:rect l="l" t="t" r="r" b="b"/>
            <a:pathLst>
              <a:path w="2516445" h="1108615">
                <a:moveTo>
                  <a:pt x="0" y="0"/>
                </a:moveTo>
                <a:lnTo>
                  <a:pt x="2516445" y="0"/>
                </a:lnTo>
                <a:lnTo>
                  <a:pt x="2516445" y="1108615"/>
                </a:lnTo>
                <a:lnTo>
                  <a:pt x="0" y="1108615"/>
                </a:lnTo>
                <a:lnTo>
                  <a:pt x="0" y="0"/>
                </a:lnTo>
                <a:close/>
              </a:path>
            </a:pathLst>
          </a:custGeom>
          <a:blipFill>
            <a:blip r:embed="rId3"/>
            <a:stretch>
              <a:fillRect b="-2069"/>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758" b="-12867"/>
            </a:stretch>
          </a:blipFill>
        </p:spPr>
        <p:txBody>
          <a:bodyPr/>
          <a:lstStyle/>
          <a:p>
            <a:endParaRPr lang="en-US"/>
          </a:p>
        </p:txBody>
      </p:sp>
      <p:sp>
        <p:nvSpPr>
          <p:cNvPr id="7" name="TextBox 7"/>
          <p:cNvSpPr txBox="1">
            <a:spLocks noGrp="1"/>
          </p:cNvSpPr>
          <p:nvPr>
            <p:ph type="title" idx="4294967295"/>
          </p:nvPr>
        </p:nvSpPr>
        <p:spPr>
          <a:xfrm>
            <a:off x="2014871" y="723900"/>
            <a:ext cx="14139529" cy="10515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27"/>
              </a:lnSpc>
              <a:spcBef>
                <a:spcPts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Bold Italics"/>
                <a:ea typeface="Open Sans Bold Italics"/>
                <a:cs typeface="Open Sans Bold Italics"/>
                <a:sym typeface="Open Sans Bold Italics"/>
              </a:rPr>
              <a:t>Step 3 – Naming &amp; The CRO</a:t>
            </a:r>
          </a:p>
        </p:txBody>
      </p:sp>
      <p:sp>
        <p:nvSpPr>
          <p:cNvPr id="8" name="TextBox 8"/>
          <p:cNvSpPr txBox="1"/>
          <p:nvPr/>
        </p:nvSpPr>
        <p:spPr>
          <a:xfrm>
            <a:off x="1544782" y="3619500"/>
            <a:ext cx="14990618" cy="4962897"/>
          </a:xfrm>
          <a:prstGeom prst="rect">
            <a:avLst/>
          </a:prstGeom>
        </p:spPr>
        <p:txBody>
          <a:bodyPr wrap="square" lIns="0" tIns="0" rIns="0" bIns="0" rtlCol="0" anchor="t">
            <a:spAutoFit/>
          </a:bodyPr>
          <a:lstStyle/>
          <a:p>
            <a:pPr marL="792676" lvl="1" indent="-396338" algn="l">
              <a:lnSpc>
                <a:spcPts val="4295"/>
              </a:lnSpc>
              <a:buFont typeface="Arial"/>
              <a:buChar char="•"/>
            </a:pPr>
            <a:r>
              <a:rPr lang="en-US" sz="3671"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Registering a Business Name:</a:t>
            </a:r>
            <a:r>
              <a:rPr lang="en-US" sz="3671"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If you don't use your own name (e.g., "John Doe Consulting"), you must register a "Trading As" name with the Companies Registration Office (CRO).</a:t>
            </a:r>
          </a:p>
          <a:p>
            <a:pPr algn="l">
              <a:lnSpc>
                <a:spcPts val="4295"/>
              </a:lnSpc>
            </a:pPr>
            <a:endPar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a:p>
            <a:pPr marL="792676" lvl="1" indent="-396338" algn="l">
              <a:lnSpc>
                <a:spcPts val="4295"/>
              </a:lnSpc>
              <a:buFont typeface="Arial"/>
              <a:buChar char="•"/>
            </a:pPr>
            <a:r>
              <a:rPr lang="en-US" sz="3671"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Fee: </a:t>
            </a:r>
            <a:r>
              <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Usually €20 online.</a:t>
            </a:r>
          </a:p>
          <a:p>
            <a:pPr algn="l">
              <a:lnSpc>
                <a:spcPts val="4295"/>
              </a:lnSpc>
            </a:pPr>
            <a:endPar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a:p>
            <a:pPr marL="792676" lvl="1" indent="-396338" algn="l">
              <a:lnSpc>
                <a:spcPts val="4295"/>
              </a:lnSpc>
              <a:buFont typeface="Arial"/>
              <a:buChar char="•"/>
            </a:pPr>
            <a:r>
              <a:rPr lang="en-US" sz="3671"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Executive Function Tip:</a:t>
            </a:r>
            <a:r>
              <a:rPr lang="en-US" sz="3671"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a:t>
            </a:r>
            <a:r>
              <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Use the search bar on </a:t>
            </a:r>
            <a:r>
              <a:rPr lang="en-US" sz="3671" dirty="0" err="1">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cro.ie</a:t>
            </a:r>
            <a:r>
              <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 first to see if your name is already taken!</a:t>
            </a:r>
          </a:p>
          <a:p>
            <a:pPr algn="l">
              <a:lnSpc>
                <a:spcPts val="4295"/>
              </a:lnSpc>
            </a:pPr>
            <a:endParaRPr lang="en-US" sz="367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a:extLst>
              <a:ext uri="{C183D7F6-B498-43B3-948B-1728B52AA6E4}">
                <adec:decorative xmlns:adec="http://schemas.microsoft.com/office/drawing/2017/decorative" val="1"/>
              </a:ext>
            </a:extLst>
          </p:cNvPr>
          <p:cNvSpPr/>
          <p:nvPr/>
        </p:nvSpPr>
        <p:spPr>
          <a:xfrm>
            <a:off x="13871083" y="6735351"/>
            <a:ext cx="225093" cy="0"/>
          </a:xfrm>
          <a:prstGeom prst="line">
            <a:avLst/>
          </a:prstGeom>
          <a:ln w="38100" cap="flat">
            <a:solidFill>
              <a:srgbClr val="FFFFFF"/>
            </a:solidFill>
            <a:prstDash val="solid"/>
            <a:headEnd type="none" w="sm" len="sm"/>
            <a:tailEnd type="triangle" w="lg" len="med"/>
          </a:ln>
        </p:spPr>
        <p:txBody>
          <a:bodyPr/>
          <a:lstStyle/>
          <a:p>
            <a:endParaRPr lang="en-US"/>
          </a:p>
        </p:txBody>
      </p:sp>
      <p:sp>
        <p:nvSpPr>
          <p:cNvPr id="35" name="Freeform 35">
            <a:extLst>
              <a:ext uri="{C183D7F6-B498-43B3-948B-1728B52AA6E4}">
                <adec:decorative xmlns:adec="http://schemas.microsoft.com/office/drawing/2017/decorative" val="1"/>
              </a:ext>
            </a:extLst>
          </p:cNvPr>
          <p:cNvSpPr/>
          <p:nvPr/>
        </p:nvSpPr>
        <p:spPr>
          <a:xfrm>
            <a:off x="8112911" y="8966059"/>
            <a:ext cx="2516445" cy="1108615"/>
          </a:xfrm>
          <a:custGeom>
            <a:avLst/>
            <a:gdLst/>
            <a:ahLst/>
            <a:cxnLst/>
            <a:rect l="l" t="t" r="r" b="b"/>
            <a:pathLst>
              <a:path w="2516445" h="1108615">
                <a:moveTo>
                  <a:pt x="0" y="0"/>
                </a:moveTo>
                <a:lnTo>
                  <a:pt x="2516445" y="0"/>
                </a:lnTo>
                <a:lnTo>
                  <a:pt x="2516445" y="1108614"/>
                </a:lnTo>
                <a:lnTo>
                  <a:pt x="0" y="1108614"/>
                </a:lnTo>
                <a:lnTo>
                  <a:pt x="0" y="0"/>
                </a:lnTo>
                <a:close/>
              </a:path>
            </a:pathLst>
          </a:custGeom>
          <a:blipFill>
            <a:blip r:embed="rId3"/>
            <a:stretch>
              <a:fillRect b="-2069"/>
            </a:stretch>
          </a:blipFill>
        </p:spPr>
        <p:txBody>
          <a:bodyPr/>
          <a:lstStyle/>
          <a:p>
            <a:endParaRPr lang="en-US"/>
          </a:p>
        </p:txBody>
      </p:sp>
      <p:sp>
        <p:nvSpPr>
          <p:cNvPr id="36" name="Freeform 36">
            <a:extLst>
              <a:ext uri="{C183D7F6-B498-43B3-948B-1728B52AA6E4}">
                <adec:decorative xmlns:adec="http://schemas.microsoft.com/office/drawing/2017/decorative" val="1"/>
              </a:ext>
            </a:extLst>
          </p:cNvPr>
          <p:cNvSpPr/>
          <p:nvPr/>
        </p:nvSpPr>
        <p:spPr>
          <a:xfrm>
            <a:off x="18585" y="2137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74806" t="-38437" b="-42972"/>
            </a:stretch>
          </a:blipFill>
        </p:spPr>
        <p:txBody>
          <a:bodyPr/>
          <a:lstStyle/>
          <a:p>
            <a:endParaRPr lang="en-US"/>
          </a:p>
        </p:txBody>
      </p:sp>
      <p:sp>
        <p:nvSpPr>
          <p:cNvPr id="42" name="Freeform 6">
            <a:extLst>
              <a:ext uri="{FF2B5EF4-FFF2-40B4-BE49-F238E27FC236}">
                <a16:creationId xmlns:a16="http://schemas.microsoft.com/office/drawing/2014/main" id="{903D35B6-95AD-8373-D27B-E81ED0DE93E1}"/>
              </a:ext>
              <a:ext uri="{C183D7F6-B498-43B3-948B-1728B52AA6E4}">
                <adec:decorative xmlns:adec="http://schemas.microsoft.com/office/drawing/2017/decorative" val="1"/>
              </a:ext>
            </a:extLst>
          </p:cNvPr>
          <p:cNvSpPr/>
          <p:nvPr/>
        </p:nvSpPr>
        <p:spPr>
          <a:xfrm>
            <a:off x="1143000" y="2324100"/>
            <a:ext cx="15849600" cy="7239000"/>
          </a:xfrm>
          <a:custGeom>
            <a:avLst/>
            <a:gdLst/>
            <a:ahLst/>
            <a:cxnLst/>
            <a:rect l="l" t="t" r="r" b="b"/>
            <a:pathLst>
              <a:path w="2621929" h="1834687">
                <a:moveTo>
                  <a:pt x="39662" y="0"/>
                </a:moveTo>
                <a:lnTo>
                  <a:pt x="2582267" y="0"/>
                </a:lnTo>
                <a:cubicBezTo>
                  <a:pt x="2592786" y="0"/>
                  <a:pt x="2602874" y="4179"/>
                  <a:pt x="2610312" y="11617"/>
                </a:cubicBezTo>
                <a:cubicBezTo>
                  <a:pt x="2617750" y="19055"/>
                  <a:pt x="2621929" y="29143"/>
                  <a:pt x="2621929" y="39662"/>
                </a:cubicBezTo>
                <a:lnTo>
                  <a:pt x="2621929" y="1795026"/>
                </a:lnTo>
                <a:cubicBezTo>
                  <a:pt x="2621929" y="1805544"/>
                  <a:pt x="2617750" y="1815633"/>
                  <a:pt x="2610312" y="1823071"/>
                </a:cubicBezTo>
                <a:cubicBezTo>
                  <a:pt x="2602874" y="1830509"/>
                  <a:pt x="2592786" y="1834687"/>
                  <a:pt x="2582267" y="1834687"/>
                </a:cubicBezTo>
                <a:lnTo>
                  <a:pt x="39662" y="1834687"/>
                </a:lnTo>
                <a:cubicBezTo>
                  <a:pt x="29143" y="1834687"/>
                  <a:pt x="19055" y="1830509"/>
                  <a:pt x="11617" y="1823071"/>
                </a:cubicBezTo>
                <a:cubicBezTo>
                  <a:pt x="4179" y="1815633"/>
                  <a:pt x="0" y="1805544"/>
                  <a:pt x="0" y="1795026"/>
                </a:cubicBezTo>
                <a:lnTo>
                  <a:pt x="0" y="39662"/>
                </a:lnTo>
                <a:cubicBezTo>
                  <a:pt x="0" y="29143"/>
                  <a:pt x="4179" y="19055"/>
                  <a:pt x="11617" y="11617"/>
                </a:cubicBezTo>
                <a:cubicBezTo>
                  <a:pt x="19055" y="4179"/>
                  <a:pt x="29143" y="0"/>
                  <a:pt x="39662" y="0"/>
                </a:cubicBezTo>
                <a:close/>
              </a:path>
            </a:pathLst>
          </a:custGeom>
          <a:solidFill>
            <a:srgbClr val="1D6382">
              <a:alpha val="89049"/>
            </a:srgbClr>
          </a:solidFill>
        </p:spPr>
        <p:txBody>
          <a:bodyPr/>
          <a:lstStyle/>
          <a:p>
            <a:endParaRPr lang="en-US"/>
          </a:p>
        </p:txBody>
      </p:sp>
      <p:sp>
        <p:nvSpPr>
          <p:cNvPr id="38" name="TextBox 38"/>
          <p:cNvSpPr txBox="1">
            <a:spLocks noGrp="1"/>
          </p:cNvSpPr>
          <p:nvPr>
            <p:ph type="title" idx="4294967295"/>
          </p:nvPr>
        </p:nvSpPr>
        <p:spPr>
          <a:xfrm>
            <a:off x="3657600" y="723900"/>
            <a:ext cx="10985778" cy="21287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276"/>
              </a:lnSpc>
              <a:spcBef>
                <a:spcPct val="0"/>
              </a:spcBef>
              <a:spcAft>
                <a:spcPts val="0"/>
              </a:spcAft>
              <a:buClrTx/>
              <a:buSzTx/>
              <a:buFontTx/>
              <a:buNone/>
              <a:tabLst/>
              <a:defRPr/>
            </a:pPr>
            <a:r>
              <a:rPr kumimoji="0" lang="en-US" sz="7500" b="1" i="1"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mo Bold"/>
              </a:rPr>
              <a:t>Step 4 – Revenue &amp; Tax </a:t>
            </a:r>
          </a:p>
          <a:p>
            <a:pPr marL="0" marR="0" lvl="0" indent="0" algn="ctr" defTabSz="914400" rtl="0" eaLnBrk="1" fontAlgn="auto" latinLnBrk="0" hangingPunct="1">
              <a:lnSpc>
                <a:spcPts val="8276"/>
              </a:lnSpc>
              <a:spcBef>
                <a:spcPct val="0"/>
              </a:spcBef>
              <a:spcAft>
                <a:spcPts val="0"/>
              </a:spcAft>
              <a:buClrTx/>
              <a:buSzTx/>
              <a:buFontTx/>
              <a:buNone/>
              <a:tabLst/>
              <a:defRPr/>
            </a:pPr>
            <a:endParaRPr kumimoji="0" lang="en-US" sz="7500" b="1" i="1"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mo Bold"/>
            </a:endParaRPr>
          </a:p>
        </p:txBody>
      </p:sp>
      <p:sp>
        <p:nvSpPr>
          <p:cNvPr id="39" name="TextBox 39"/>
          <p:cNvSpPr txBox="1"/>
          <p:nvPr/>
        </p:nvSpPr>
        <p:spPr>
          <a:xfrm>
            <a:off x="1662969" y="2776220"/>
            <a:ext cx="6261831" cy="3472180"/>
          </a:xfrm>
          <a:prstGeom prst="rect">
            <a:avLst/>
          </a:prstGeom>
        </p:spPr>
        <p:txBody>
          <a:bodyPr lIns="0" tIns="0" rIns="0" bIns="0" rtlCol="0" anchor="t">
            <a:spAutoFit/>
          </a:bodyPr>
          <a:lstStyle/>
          <a:p>
            <a:pPr algn="l">
              <a:lnSpc>
                <a:spcPts val="3919"/>
              </a:lnSpc>
            </a:pPr>
            <a:r>
              <a:rPr lang="en-US" sz="27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Tax Registration Forms</a:t>
            </a:r>
          </a:p>
          <a:p>
            <a:pPr marL="604518" lvl="1" indent="-302259" algn="l">
              <a:lnSpc>
                <a:spcPts val="3919"/>
              </a:lnSpc>
              <a:buFont typeface="Arial"/>
              <a:buChar char="•"/>
            </a:pPr>
            <a:r>
              <a:rPr lang="en-US" sz="2799" u="sng"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Form TR1:</a:t>
            </a: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 </a:t>
            </a: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Used by Sole Traders and Partnerships to register for Income Tax and VAT.</a:t>
            </a:r>
          </a:p>
          <a:p>
            <a:pPr marL="604518" lvl="1" indent="-302259" algn="l">
              <a:lnSpc>
                <a:spcPts val="3919"/>
              </a:lnSpc>
              <a:buFont typeface="Arial"/>
              <a:buChar char="•"/>
            </a:pPr>
            <a:r>
              <a:rPr lang="en-US" sz="2799" u="sng"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Form TR2:</a:t>
            </a: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 </a:t>
            </a: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Used by Limited Companies to register for Corporation Tax and VAT.</a:t>
            </a:r>
          </a:p>
        </p:txBody>
      </p:sp>
      <p:sp>
        <p:nvSpPr>
          <p:cNvPr id="40" name="TextBox 40"/>
          <p:cNvSpPr txBox="1"/>
          <p:nvPr/>
        </p:nvSpPr>
        <p:spPr>
          <a:xfrm>
            <a:off x="1662969" y="6591300"/>
            <a:ext cx="6261831" cy="2653030"/>
          </a:xfrm>
          <a:prstGeom prst="rect">
            <a:avLst/>
          </a:prstGeom>
        </p:spPr>
        <p:txBody>
          <a:bodyPr lIns="0" tIns="0" rIns="0" bIns="0" rtlCol="0" anchor="t">
            <a:spAutoFit/>
          </a:bodyPr>
          <a:lstStyle/>
          <a:p>
            <a:pPr algn="l">
              <a:lnSpc>
                <a:spcPts val="3919"/>
              </a:lnSpc>
            </a:pP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VAT Thresholds (2026)</a:t>
            </a:r>
          </a:p>
          <a:p>
            <a:pPr marL="604526" lvl="1" indent="-302263" algn="l">
              <a:lnSpc>
                <a:spcPts val="3920"/>
              </a:lnSpc>
              <a:buFont typeface="Arial"/>
              <a:buChar char="•"/>
            </a:pPr>
            <a:r>
              <a:rPr lang="en-US" sz="2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Goods: Over €85,000 / year.</a:t>
            </a:r>
          </a:p>
          <a:p>
            <a:pPr marL="604526" lvl="1" indent="-302263" algn="l">
              <a:lnSpc>
                <a:spcPts val="3920"/>
              </a:lnSpc>
              <a:buFont typeface="Arial"/>
              <a:buChar char="•"/>
            </a:pPr>
            <a:r>
              <a:rPr lang="en-US" sz="2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Services: Over €42,500 / year.</a:t>
            </a:r>
          </a:p>
          <a:p>
            <a:pPr algn="l">
              <a:lnSpc>
                <a:spcPts val="5320"/>
              </a:lnSpc>
            </a:pPr>
            <a:endParaRPr lang="en-US" sz="2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a:p>
            <a:pPr algn="l">
              <a:lnSpc>
                <a:spcPts val="3919"/>
              </a:lnSpc>
            </a:pPr>
            <a:endParaRPr lang="en-US" sz="2800"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41" name="TextBox 41"/>
          <p:cNvSpPr txBox="1"/>
          <p:nvPr/>
        </p:nvSpPr>
        <p:spPr>
          <a:xfrm>
            <a:off x="8001000" y="2776220"/>
            <a:ext cx="8686800" cy="3968715"/>
          </a:xfrm>
          <a:prstGeom prst="rect">
            <a:avLst/>
          </a:prstGeom>
        </p:spPr>
        <p:txBody>
          <a:bodyPr wrap="square" lIns="0" tIns="0" rIns="0" bIns="0" rtlCol="0" anchor="t">
            <a:spAutoFit/>
          </a:bodyPr>
          <a:lstStyle/>
          <a:p>
            <a:pPr algn="l">
              <a:lnSpc>
                <a:spcPts val="3919"/>
              </a:lnSpc>
            </a:pPr>
            <a:r>
              <a:rPr lang="en-US" sz="2799"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Value Added Tax (VAT)</a:t>
            </a:r>
          </a:p>
          <a:p>
            <a:pPr algn="l">
              <a:lnSpc>
                <a:spcPts val="3919"/>
              </a:lnSpc>
            </a:pP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 consumption tax is added to products and services at every stage of production, from raw materials to the final sale. While businesses collect it, the final cost is paid by the consumer. </a:t>
            </a:r>
            <a:b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b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It is widely used globally (especially in the EU) </a:t>
            </a:r>
            <a:b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b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as a percentage of the price.</a:t>
            </a:r>
          </a:p>
          <a:p>
            <a:pPr algn="l">
              <a:lnSpc>
                <a:spcPts val="3919"/>
              </a:lnSpc>
            </a:pPr>
            <a:endPar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
        <p:nvSpPr>
          <p:cNvPr id="37" name="TextBox 37"/>
          <p:cNvSpPr txBox="1"/>
          <p:nvPr/>
        </p:nvSpPr>
        <p:spPr>
          <a:xfrm>
            <a:off x="8001000" y="6572061"/>
            <a:ext cx="8763000" cy="2968441"/>
          </a:xfrm>
          <a:prstGeom prst="rect">
            <a:avLst/>
          </a:prstGeom>
        </p:spPr>
        <p:txBody>
          <a:bodyPr wrap="square" lIns="0" tIns="0" rIns="0" bIns="0" rtlCol="0" anchor="t">
            <a:spAutoFit/>
          </a:bodyPr>
          <a:lstStyle/>
          <a:p>
            <a:pPr algn="l">
              <a:lnSpc>
                <a:spcPts val="3920"/>
              </a:lnSpc>
            </a:pPr>
            <a:r>
              <a:rPr lang="en-US" sz="28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Bold"/>
              </a:rPr>
              <a:t>Why does this matter?</a:t>
            </a:r>
          </a:p>
          <a:p>
            <a:pPr algn="l">
              <a:lnSpc>
                <a:spcPts val="3919"/>
              </a:lnSpc>
            </a:pPr>
            <a:r>
              <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rPr>
              <a:t>Registering correctly ensures you aren't hit with back-dated tax or penalties. Saving 25% of all earnings in a separate "Tax Folder" from day one provides the financial peace of mind needed to grow.</a:t>
            </a:r>
          </a:p>
          <a:p>
            <a:pPr algn="l">
              <a:lnSpc>
                <a:spcPts val="3919"/>
              </a:lnSpc>
            </a:pPr>
            <a:endParaRPr lang="en-US" sz="2799"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Arim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TotalTime>
  <Words>1465</Words>
  <Application>Microsoft Office PowerPoint</Application>
  <PresentationFormat>Custom</PresentationFormat>
  <Paragraphs>156</Paragraphs>
  <Slides>18</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Open Sans</vt:lpstr>
      <vt:lpstr>Calibri</vt:lpstr>
      <vt:lpstr>Open Sans Bold</vt:lpstr>
      <vt:lpstr>Open Sans Bold Italics</vt:lpstr>
      <vt:lpstr>Arimo Bold</vt:lpstr>
      <vt:lpstr>Open Sans SemiBold</vt:lpstr>
      <vt:lpstr>Open Sans Italics</vt:lpstr>
      <vt:lpstr>Open Sans Ultra-Bold</vt:lpstr>
      <vt:lpstr>Aptos</vt:lpstr>
      <vt:lpstr>Arial</vt:lpstr>
      <vt:lpstr>Arimo</vt:lpstr>
      <vt:lpstr>Office Theme</vt:lpstr>
      <vt:lpstr>Entrepreneurship for Beginners</vt:lpstr>
      <vt:lpstr>Today’s Journey</vt:lpstr>
      <vt:lpstr>Defining Your Journey  Lifestyle vs Needs</vt:lpstr>
      <vt:lpstr>Sole Trade &amp; Small Business Entrepreneurship</vt:lpstr>
      <vt:lpstr>Social, Corporate and Side Paths</vt:lpstr>
      <vt:lpstr>Step 1 - The Safety Net (DSP/Intreo)</vt:lpstr>
      <vt:lpstr>Step 2 – Choosing Your Legal Structure</vt:lpstr>
      <vt:lpstr>Step 3 – Naming &amp; The CRO</vt:lpstr>
      <vt:lpstr>Step 4 – Revenue &amp; Tax  </vt:lpstr>
      <vt:lpstr>Step 5 Banking and Step 6 Insurance</vt:lpstr>
      <vt:lpstr>Step 7 – Market Research</vt:lpstr>
      <vt:lpstr> The Business Plan</vt:lpstr>
      <vt:lpstr> The Business Plan</vt:lpstr>
      <vt:lpstr> The Business Plan</vt:lpstr>
      <vt:lpstr>Extra Resources</vt:lpstr>
      <vt:lpstr>One to One  Coaching Sessions</vt:lpstr>
      <vt:lpstr>It is your turn now</vt:lpstr>
      <vt:lpstr>The awakening of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Enterpreneurship for Beginners Revised</dc:title>
  <dc:creator>Wayne Howe</dc:creator>
  <cp:lastModifiedBy>Wayne Howe</cp:lastModifiedBy>
  <cp:revision>2</cp:revision>
  <dcterms:created xsi:type="dcterms:W3CDTF">2006-08-16T00:00:00Z</dcterms:created>
  <dcterms:modified xsi:type="dcterms:W3CDTF">2026-06-17T09:13:03Z</dcterms:modified>
  <dc:identifier>DAHILZDQhdI</dc:identifier>
</cp:coreProperties>
</file>